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89" r:id="rId6"/>
    <p:sldId id="293" r:id="rId7"/>
    <p:sldId id="262" r:id="rId8"/>
    <p:sldId id="265" r:id="rId9"/>
    <p:sldId id="264" r:id="rId10"/>
    <p:sldId id="266" r:id="rId11"/>
    <p:sldId id="290" r:id="rId12"/>
    <p:sldId id="294" r:id="rId13"/>
    <p:sldId id="285" r:id="rId14"/>
    <p:sldId id="286" r:id="rId15"/>
    <p:sldId id="284" r:id="rId16"/>
    <p:sldId id="291" r:id="rId17"/>
    <p:sldId id="261" r:id="rId18"/>
    <p:sldId id="267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CB5AB0-B74F-C3FD-1B81-8A41D3F1C652}" name="Tor Lunde Larsen" initials="TL" userId="S::tll@forskningsradet.no::64ebdf3f-5856-4bb8-8439-5a54a48c7a9c" providerId="AD"/>
  <p188:author id="{46F3D9E9-7DCB-D0E1-1CB1-EFB44B418F94}" name="Christian Lund" initials="CL" userId="S::clu@forskningsradet.no::56036ba0-8d50-4dea-a350-f91e4687de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72"/>
    <a:srgbClr val="5C5BEE"/>
    <a:srgbClr val="D6E82B"/>
    <a:srgbClr val="A9AD93"/>
    <a:srgbClr val="C0C1FF"/>
    <a:srgbClr val="5E5E5E"/>
    <a:srgbClr val="E6E6FF"/>
    <a:srgbClr val="F2F2FE"/>
    <a:srgbClr val="DBE0BE"/>
    <a:srgbClr val="7F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22EA7-68E5-4530-81A3-8E49C01EBADE}" v="3" dt="2025-01-10T12:52:39.746"/>
  </p1510:revLst>
</p1510:revInfo>
</file>

<file path=ppt/tableStyles.xml><?xml version="1.0" encoding="utf-8"?>
<a:tblStyleLst xmlns:a="http://schemas.openxmlformats.org/drawingml/2006/main" def="{7AF64A78-0C56-44EE-8F43-343FBBAD8183}">
  <a:tblStyle styleId="{7AF64A78-0C56-44EE-8F43-343FBBAD8183}" styleName="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A9AD93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E5E5E"/>
          </a:solidFill>
        </a:fill>
      </a:tcStyle>
    </a:firstRow>
  </a:tblStyle>
  <a:tblStyle styleId="{DE9AAC31-428D-4677-8B12-203075D87C2F}" styleName="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 w="120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E"/>
          </a:solidFill>
        </a:fill>
      </a:tcStyle>
    </a:band1V>
    <a:band2V>
      <a:tcStyle>
        <a:tcBdr/>
        <a:fill>
          <a:solidFill>
            <a:srgbClr val="E6E6FF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C5BE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3" autoAdjust="0"/>
  </p:normalViewPr>
  <p:slideViewPr>
    <p:cSldViewPr snapToGrid="0">
      <p:cViewPr varScale="1">
        <p:scale>
          <a:sx n="83" d="100"/>
          <a:sy n="83" d="100"/>
        </p:scale>
        <p:origin x="1949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FA68-1164-4881-B69F-8FCFF0D6F64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920-435E-444F-B58B-BB806BA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17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7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4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26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7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82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7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13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36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52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800" dirty="0">
              <a:latin typeface="Neue Montre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42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7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09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81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89A8B-4080-161F-9FD2-2A2C5858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68D40FA-E081-741E-0907-44E050BFF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991E9A7-DC13-B6E3-D158-7858C1B8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AA7465-78E7-3B65-1A0E-656733FEC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63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sv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2.svg"/><Relationship Id="rId15" Type="http://schemas.openxmlformats.org/officeDocument/2006/relationships/image" Target="../media/image69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4.svg"/><Relationship Id="rId14" Type="http://schemas.openxmlformats.org/officeDocument/2006/relationships/image" Target="../media/image6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Fors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2FA0-124C-0357-A129-F8FE28FA5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33AFA4B-41BA-4F02-83CA-EC40A180D7F1}" type="datetime1">
              <a:rPr lang="nb-NO" smtClean="0"/>
              <a:pPr/>
              <a:t>13.01.2025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8E90A6C-866A-91F3-AD59-172E597BDE5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4D0FF863-48E2-B10B-78CE-14B2074E3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0F8B01C0-27D9-4168-BE4F-873EC7E48D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6E2603E-3081-6A60-C479-12C191D36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1FD4448-3BC4-4650-B029-3644EE3925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399E93F-310F-F87F-1868-F4F66287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25675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C_Kap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5B5A394-5CED-4748-B903-7FE6431FDC21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C17BE9-5DE8-CA8B-5952-3869A8D93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2" r="14439" b="7542"/>
          <a:stretch>
            <a:fillRect/>
          </a:stretch>
        </p:blipFill>
        <p:spPr>
          <a:xfrm>
            <a:off x="5131397" y="1"/>
            <a:ext cx="7060603" cy="6866639"/>
          </a:xfrm>
          <a:custGeom>
            <a:avLst/>
            <a:gdLst>
              <a:gd name="connsiteX0" fmla="*/ 0 w 14120286"/>
              <a:gd name="connsiteY0" fmla="*/ 0 h 13733278"/>
              <a:gd name="connsiteX1" fmla="*/ 14120286 w 14120286"/>
              <a:gd name="connsiteY1" fmla="*/ 0 h 13733278"/>
              <a:gd name="connsiteX2" fmla="*/ 14120286 w 14120286"/>
              <a:gd name="connsiteY2" fmla="*/ 13733278 h 13733278"/>
              <a:gd name="connsiteX3" fmla="*/ 0 w 1412028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0286" h="13733278">
                <a:moveTo>
                  <a:pt x="0" y="0"/>
                </a:moveTo>
                <a:lnTo>
                  <a:pt x="14120286" y="0"/>
                </a:lnTo>
                <a:lnTo>
                  <a:pt x="1412028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1C684B0-99F5-0068-AFCE-CEB8D19E8B5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D5A437-6FCF-A7CC-C755-1CE764BDB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FEF8FAA-6380-21B2-B8BB-F5428087A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26058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A_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6841301" cy="3158389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700" spc="0" baseline="0"/>
            </a:lvl1pPr>
            <a:lvl2pPr marL="720000" indent="-10800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  <a:defRPr sz="1700" spc="0" baseline="0"/>
            </a:lvl2pPr>
            <a:lvl3pPr marL="990000" indent="-108000">
              <a:lnSpc>
                <a:spcPct val="110000"/>
              </a:lnSpc>
              <a:spcBef>
                <a:spcPts val="0"/>
              </a:spcBef>
              <a:defRPr sz="1700" spc="0" baseline="0"/>
            </a:lvl3pPr>
            <a:lvl4pPr marL="1260000" indent="-108000">
              <a:lnSpc>
                <a:spcPct val="110000"/>
              </a:lnSpc>
              <a:spcBef>
                <a:spcPts val="0"/>
              </a:spcBef>
              <a:defRPr sz="1700" spc="0" baseline="0"/>
            </a:lvl4pPr>
            <a:lvl5pPr marL="1530000" indent="-108000">
              <a:lnSpc>
                <a:spcPct val="110000"/>
              </a:lnSpc>
              <a:spcBef>
                <a:spcPts val="0"/>
              </a:spcBef>
              <a:defRPr sz="170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D809D-C705-E552-9A07-2CD262D8AB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CF2F81-7486-D89C-2309-04F3112282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24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28822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17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C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0911D6-CB4B-4E12-C995-159BEBC8F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92" y="1154483"/>
            <a:ext cx="5040958" cy="2160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565327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4FAD94-64BD-4584-B0D7-4747553D0CD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47B905-3B78-695C-3258-FFC1BB8574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92145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D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1385"/>
            <a:ext cx="5040958" cy="2980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EA6DC-681A-FEAA-205C-D23A290ADAE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D45842D-91A3-4114-8D88-52B250B96236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981F4-53CC-05EE-7234-5D4F4F5879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5C078-3D57-5EF6-DF64-C8C2ED36FC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E4001142-BB06-62E8-67AB-D7836458387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693415-EBAF-9133-AA68-5063DD5871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319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E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D49F36-E9F9-438D-AAC6-AB29A9D2646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3205272-C4ED-DC1F-8991-951606C82B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A5BBC6-B6DD-3D9E-E42F-1192382CB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71" y="2131385"/>
            <a:ext cx="5040958" cy="18392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7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B1D7FE2-AF40-8CB2-D5B8-69DED126A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311F5E-9BD1-BABC-7C1C-486A750E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325762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F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14DD01-B2EE-7AFF-995B-74B3126176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8982450-B8E7-E406-3456-0B51462B9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B32D586-F0D1-4084-A4FA-6B84B7FFA6C4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ED4E-B16D-F3C2-58F7-5A4A72053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24178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G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9374EF-56A6-4EF6-A364-5665187486B2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20DD90-D6D6-91F2-180B-77CBC1755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1F85EC5-0318-3753-4836-415EFCE63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20FA81F-2827-2312-01DD-E6FEBF2E62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362FAE3-1046-596D-F663-400656F877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D2B4C47-9BAA-60B0-0D12-642CA467A1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50551ED-1152-F968-653B-28424AB02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6C92-98DF-B898-1532-0F6CBFC0E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09557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H_Tittel og 3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C764060-4D9F-2B0D-9E07-4824A43706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635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B4DAB2C-0537-50C9-E54C-BB6D2305E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882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5A4B06B-C4D4-431B-8ED9-9CD01E960497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49B6E-2A2A-4DB6-3704-550A2C86EF2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01FD6B-3E3C-0E77-B3E0-D28FA069A0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01DB47-FCE2-8AF6-FD5A-B4ABEAC05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ADEF9BF-E372-C3E8-4F53-413F68E29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CA26045-3A4B-93D2-A6E6-D73BE8E40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47470F-B637-25D8-F324-F38C6635BB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FD43F39-AFC4-9D4A-5666-A2C6ED785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3D547-6EF0-D741-0C62-2C9E0AE34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42198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I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79021D-1D44-F0E2-E92B-265725FBAB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9662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740947-6D9A-DE6B-7306-5954FEAA6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CBC7AA-8847-2CE7-E89C-E2C000238A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273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756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BE4AF185-FA2B-4F28-88C5-8D194CD19B35}" type="datetime1">
              <a:rPr lang="nb-NO" smtClean="0"/>
              <a:pPr/>
              <a:t>13.01.2025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AA0723E-3EA7-FC54-3D4D-BE3694048E6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33567E11-A0AB-BF0E-CC77-A8CFAFD14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FF3E9AF-3C8D-578E-9BA8-C379B6EE2F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D7A21765-CA18-A1A8-6812-9582251069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C43ED139-B7F6-EE5B-2549-8499050A45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927E65-58D8-1A21-4C3B-B4626036A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E443497-54FC-ADE4-7E81-CF3216D97F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FC2E5DB-AD57-EB40-6653-9C0900431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8537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J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AD2BB6-959F-A9E8-1196-E90311A39F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88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B8CFCC-AD85-CC15-D572-6E2F3E52F3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6727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944573-A3B1-69DD-00E1-66C77EA46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6727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EB0745-1565-35A1-9287-4DCCC8B78F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935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1A51F6A-7976-217A-3EEA-163F1B02D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8935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A7AC11-B0A1-2DC9-78B2-4DFD4C509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5273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9046536-CA96-5920-CBEC-AAAF2C2FED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55273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591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K_Tittel og 4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A601D7-B653-47C0-BD0B-C23ACA77F65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4D9340B-8713-46F5-F828-689E8F82B9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36727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0D8EF8-3942-6807-24BE-57720945EA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3065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85D4179-D1E3-1811-96C3-882E1D30C7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6469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A38128F-AF2A-785C-7812-B5D8B8CB7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3C8F8CF-59B9-C172-8951-0343F4FDF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5130C85-309E-4897-FDDB-96A39AFA35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6727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AB456DD-1A19-1924-3908-8DE1E9CCC1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36727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9C258E1-1EE2-9EBD-F492-00879B001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3065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A097D771-91CE-597A-939F-700938719E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3065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3335989-26E2-161C-DA06-72A956D3ED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6469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CA1C19C-28E1-AA2C-80F0-ADBAF74F61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6469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7E42-842A-10FB-83AE-BECA5956C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96157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A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87232"/>
            <a:ext cx="5040958" cy="828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2287611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  <a:lvl2pPr marL="457155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2pPr>
            <a:lvl3pPr marL="685733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3pPr>
            <a:lvl4pPr marL="914310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4pPr>
            <a:lvl5pPr marL="1142888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5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F37D-E000-91C9-4548-1BFA384DBE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1CC26A-C0FA-4843-ADCD-401C89857CF7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9A9B-171E-257B-A9E0-C57D4A2B30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AA82-63DD-0CC6-AEB7-4C19900258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811421B-92D2-081B-E4CD-BF7E26F890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2667201"/>
            <a:ext cx="2622720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1EFC13C-AB7D-1FC0-5F8A-06C9B807CF5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96472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1156235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E0A8-00A0-D8C3-7DDD-E82DDF26CB5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F3F1E9-E2D7-4C43-8032-F146253C095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4A9F-FDBC-0237-37D4-E8F1AE5A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7D5BA-F5E0-E271-21BF-CE431D684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C2AF9B-53B3-415B-028B-65F9AFB31C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1535592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F40DAB8E-C77C-5544-BB11-A212143551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B44275-5A54-2DD2-2BF8-1FB1BBB62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09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C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spc="0" baseline="0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216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A9F9-D6E0-C1B0-F91E-838D329A57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EBFF1886-B3F0-4648-A62C-3DD74CB23C5D}" type="datetime1">
              <a:rPr lang="nb-NO" smtClean="0"/>
              <a:pPr/>
              <a:t>13.01.2025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6A2434-8270-F108-F250-3C2547B1A8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FF7BC-70DA-3890-F11A-371B1338ED1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286FCE4-A991-5D11-41EA-DB26308E0F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63E48-8B04-7E26-1C81-4987E746C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D61F8A5-D8A8-BCAE-DAD1-A854F659B4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146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874F4E7-575A-4C13-8A0A-438E6F93305F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E203A-D442-7623-8A00-201B0B251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5506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6F3CD1E-B698-C813-B8BC-510FE68BAE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099318"/>
            <a:ext cx="3600684" cy="21959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FB7B8-4B84-BF74-CA88-E92E0218C0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BC1FB6B-7E0D-4DF1-9A63-56B53DB5B41F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E57C31-3AA7-C9CE-75BC-7624D420BE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EC480E-E4C0-6E98-BF77-ADEBE1B845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CDC182E-DDEA-8BD2-E8E5-E561B354D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962E5E-BFCD-8ECD-CB94-B64725D358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Her er det plass til </a:t>
            </a:r>
            <a:r>
              <a:rPr lang="nb-NO" noProof="0" err="1"/>
              <a:t>faktatittel</a:t>
            </a:r>
            <a:r>
              <a:rPr lang="nb-NO" noProof="0"/>
              <a:t> som kan gå over to linjer</a:t>
            </a:r>
          </a:p>
          <a:p>
            <a:pPr lvl="0"/>
            <a:endParaRPr lang="nb-NO" noProof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E63328A0-8326-26AD-0F5C-1C3709ED80B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F78853-B9C4-5EED-5E51-DC8A71624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51015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A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0AA932D-DD69-495B-80AD-1CE808B3097A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81DBD636-F0D6-C933-F03A-6BDD4B53B2E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14C28C-B2F8-9F43-3AD2-1B864043A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9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B439903-5BC9-16DF-DF97-FB14C289E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2132206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9DE05E-6709-2717-D686-2544B1D843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071" y="3714523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633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B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EAA922F6-4E49-48B0-AD95-A50B6D9A8B9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F63BDE-F9FC-8076-C868-3083ACDD2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70095CA-F5A0-C912-EFE4-F48E163E370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43393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C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D000E773-9EBD-4CB5-B3B9-36323026A912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5A24324-7470-FFF5-E8EE-65760CFE5FC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BDF2146-8B23-01EA-46B4-BAED94DCBC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3649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64BD10-66A6-062E-ADEF-0DE50D7A3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1719991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ECB0B-A2D4-A747-C54C-150BEA317F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1192440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268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D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025792"/>
            <a:ext cx="5524521" cy="1240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D6BB4-F88D-FF8E-E050-364A69220EB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AE69041-9A4E-4D60-9F86-070221A92CB6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10C7-C95A-DD61-30ED-FDBE3D2CAD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DE4B-19BF-9405-151F-D220A6C1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7196379D-7154-0E87-9475-47CA6FB74F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64FE9-2F85-F10B-20A3-97AF8E275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24522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D5AD328-4900-BE5F-997D-4BE334EB97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49314D8-707A-3670-3419-FF06875DB0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5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C3F8FD21-DEB2-45DD-AFD1-FD6C8A97933F}" type="datetime1">
              <a:rPr lang="nb-NO" smtClean="0"/>
              <a:pPr/>
              <a:t>13.01.2025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8B2A05B-49B5-AD47-10A5-8505359C2A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0034E343-550B-3FB4-18B2-1D6D3873B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A28F085E-31B0-E30F-46FB-D9C2189CB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F6F5578-8D15-C55C-8321-74ED213E26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5D46C675-10EF-07CC-615B-88A14447DF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14CF774-1BF3-55C9-955C-75A0B0829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7ABF60-3828-D7B1-5F83-51E0F6131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AE64E7-18D7-957B-DC15-1D8617B3C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6251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E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952500"/>
            <a:ext cx="5524521" cy="131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A2A8D-AA1F-29E2-1305-94352C1E705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baseline="0"/>
            </a:lvl1pPr>
          </a:lstStyle>
          <a:p>
            <a:fld id="{5B36CA5B-C10F-4504-AD06-889CCDE07539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A474-4B81-903B-BC54-A6B7C99872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353EB1-0A03-8593-E1B9-67A699F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AA3CEBD3-D184-4FBA-816D-532ABEED913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B6B29B3-0B61-26ED-E21A-5E6579FB3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83290B-3F0D-705D-F38B-FE9CEDF85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43434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C7E142-B47D-80A5-0BA2-2286EFF50A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6" cy="5903524"/>
          </a:xfrm>
          <a:custGeom>
            <a:avLst/>
            <a:gdLst>
              <a:gd name="connsiteX0" fmla="*/ 1117518 w 11807043"/>
              <a:gd name="connsiteY0" fmla="*/ 42 h 11807047"/>
              <a:gd name="connsiteX1" fmla="*/ 4308327 w 11807043"/>
              <a:gd name="connsiteY1" fmla="*/ 43 h 11807047"/>
              <a:gd name="connsiteX2" fmla="*/ 5373133 w 11807043"/>
              <a:gd name="connsiteY2" fmla="*/ 778408 h 11807047"/>
              <a:gd name="connsiteX3" fmla="*/ 6587481 w 11807043"/>
              <a:gd name="connsiteY3" fmla="*/ 4598159 h 11807047"/>
              <a:gd name="connsiteX4" fmla="*/ 7209065 w 11807043"/>
              <a:gd name="connsiteY4" fmla="*/ 5219769 h 11807047"/>
              <a:gd name="connsiteX5" fmla="*/ 8410793 w 11807043"/>
              <a:gd name="connsiteY5" fmla="*/ 4598159 h 11807047"/>
              <a:gd name="connsiteX6" fmla="*/ 9625141 w 11807043"/>
              <a:gd name="connsiteY6" fmla="*/ 778408 h 11807047"/>
              <a:gd name="connsiteX7" fmla="*/ 9841349 w 11807043"/>
              <a:gd name="connsiteY7" fmla="*/ 391028 h 11807047"/>
              <a:gd name="connsiteX8" fmla="*/ 11416029 w 11807043"/>
              <a:gd name="connsiteY8" fmla="*/ 268507 h 11807047"/>
              <a:gd name="connsiteX9" fmla="*/ 11538545 w 11807043"/>
              <a:gd name="connsiteY9" fmla="*/ 1843258 h 11807047"/>
              <a:gd name="connsiteX10" fmla="*/ 9962061 w 11807043"/>
              <a:gd name="connsiteY10" fmla="*/ 3686465 h 11807047"/>
              <a:gd name="connsiteX11" fmla="*/ 9783699 w 11807043"/>
              <a:gd name="connsiteY11" fmla="*/ 4619780 h 11807047"/>
              <a:gd name="connsiteX12" fmla="*/ 11745737 w 11807043"/>
              <a:gd name="connsiteY12" fmla="*/ 10327789 h 11807047"/>
              <a:gd name="connsiteX13" fmla="*/ 11807009 w 11807043"/>
              <a:gd name="connsiteY13" fmla="*/ 10689948 h 11807047"/>
              <a:gd name="connsiteX14" fmla="*/ 10689947 w 11807043"/>
              <a:gd name="connsiteY14" fmla="*/ 11807047 h 11807047"/>
              <a:gd name="connsiteX15" fmla="*/ 4308327 w 11807043"/>
              <a:gd name="connsiteY15" fmla="*/ 11807047 h 11807047"/>
              <a:gd name="connsiteX16" fmla="*/ 3519185 w 11807043"/>
              <a:gd name="connsiteY16" fmla="*/ 11479129 h 11807047"/>
              <a:gd name="connsiteX17" fmla="*/ 326570 w 11807043"/>
              <a:gd name="connsiteY17" fmla="*/ 8289994 h 11807047"/>
              <a:gd name="connsiteX18" fmla="*/ 319364 w 11807043"/>
              <a:gd name="connsiteY18" fmla="*/ 6718844 h 11807047"/>
              <a:gd name="connsiteX19" fmla="*/ 1899448 w 11807043"/>
              <a:gd name="connsiteY19" fmla="*/ 6702632 h 11807047"/>
              <a:gd name="connsiteX20" fmla="*/ 3526383 w 11807043"/>
              <a:gd name="connsiteY20" fmla="*/ 8297193 h 11807047"/>
              <a:gd name="connsiteX21" fmla="*/ 5095667 w 11807043"/>
              <a:gd name="connsiteY21" fmla="*/ 8291798 h 11807047"/>
              <a:gd name="connsiteX22" fmla="*/ 5101075 w 11807043"/>
              <a:gd name="connsiteY22" fmla="*/ 6711646 h 11807047"/>
              <a:gd name="connsiteX23" fmla="*/ 324770 w 11807043"/>
              <a:gd name="connsiteY23" fmla="*/ 1904515 h 11807047"/>
              <a:gd name="connsiteX24" fmla="*/ 464 w 11807043"/>
              <a:gd name="connsiteY24" fmla="*/ 1117140 h 11807047"/>
              <a:gd name="connsiteX25" fmla="*/ 1117518 w 11807043"/>
              <a:gd name="connsiteY25" fmla="*/ 42 h 1180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3" h="11807047">
                <a:moveTo>
                  <a:pt x="1117518" y="42"/>
                </a:moveTo>
                <a:lnTo>
                  <a:pt x="4308327" y="43"/>
                </a:lnTo>
                <a:cubicBezTo>
                  <a:pt x="4794789" y="43"/>
                  <a:pt x="5225393" y="315352"/>
                  <a:pt x="5373133" y="778408"/>
                </a:cubicBezTo>
                <a:lnTo>
                  <a:pt x="6587481" y="4598159"/>
                </a:lnTo>
                <a:cubicBezTo>
                  <a:pt x="6681163" y="4893653"/>
                  <a:pt x="6913585" y="5126087"/>
                  <a:pt x="7209065" y="5219769"/>
                </a:cubicBezTo>
                <a:cubicBezTo>
                  <a:pt x="7711741" y="5380129"/>
                  <a:pt x="8250445" y="5102663"/>
                  <a:pt x="8410793" y="4598159"/>
                </a:cubicBezTo>
                <a:lnTo>
                  <a:pt x="9625141" y="778408"/>
                </a:lnTo>
                <a:cubicBezTo>
                  <a:pt x="9670185" y="636068"/>
                  <a:pt x="9744049" y="504539"/>
                  <a:pt x="9841349" y="391028"/>
                </a:cubicBezTo>
                <a:cubicBezTo>
                  <a:pt x="10243133" y="-77433"/>
                  <a:pt x="10947595" y="-133288"/>
                  <a:pt x="11416029" y="268507"/>
                </a:cubicBezTo>
                <a:cubicBezTo>
                  <a:pt x="11884477" y="670303"/>
                  <a:pt x="11940325" y="1374797"/>
                  <a:pt x="11538545" y="1843258"/>
                </a:cubicBezTo>
                <a:lnTo>
                  <a:pt x="9962061" y="3686465"/>
                </a:lnTo>
                <a:cubicBezTo>
                  <a:pt x="9742261" y="3944125"/>
                  <a:pt x="9675593" y="4299073"/>
                  <a:pt x="9783699" y="4619780"/>
                </a:cubicBezTo>
                <a:lnTo>
                  <a:pt x="11745737" y="10327789"/>
                </a:lnTo>
                <a:cubicBezTo>
                  <a:pt x="11787177" y="10443105"/>
                  <a:pt x="11807009" y="10565631"/>
                  <a:pt x="11807009" y="10689948"/>
                </a:cubicBezTo>
                <a:cubicBezTo>
                  <a:pt x="11807009" y="11306161"/>
                  <a:pt x="11306135" y="11807047"/>
                  <a:pt x="10689947" y="11807047"/>
                </a:cubicBezTo>
                <a:lnTo>
                  <a:pt x="4308327" y="11807047"/>
                </a:lnTo>
                <a:cubicBezTo>
                  <a:pt x="4012846" y="11807047"/>
                  <a:pt x="3728182" y="11688126"/>
                  <a:pt x="3519185" y="11479129"/>
                </a:cubicBezTo>
                <a:lnTo>
                  <a:pt x="326570" y="8289994"/>
                </a:lnTo>
                <a:cubicBezTo>
                  <a:pt x="-105837" y="7857565"/>
                  <a:pt x="-109440" y="7156683"/>
                  <a:pt x="319364" y="6718844"/>
                </a:cubicBezTo>
                <a:cubicBezTo>
                  <a:pt x="751773" y="6277414"/>
                  <a:pt x="1459845" y="6270202"/>
                  <a:pt x="1899448" y="6702632"/>
                </a:cubicBezTo>
                <a:lnTo>
                  <a:pt x="3526383" y="8297193"/>
                </a:lnTo>
                <a:cubicBezTo>
                  <a:pt x="3962406" y="8724215"/>
                  <a:pt x="4661459" y="8722411"/>
                  <a:pt x="5095667" y="8291798"/>
                </a:cubicBezTo>
                <a:cubicBezTo>
                  <a:pt x="5533481" y="7855762"/>
                  <a:pt x="5535281" y="7149472"/>
                  <a:pt x="5101075" y="6711646"/>
                </a:cubicBezTo>
                <a:lnTo>
                  <a:pt x="324770" y="1904515"/>
                </a:lnTo>
                <a:cubicBezTo>
                  <a:pt x="117574" y="1695505"/>
                  <a:pt x="464" y="1412631"/>
                  <a:pt x="464" y="1117140"/>
                </a:cubicBezTo>
                <a:cubicBezTo>
                  <a:pt x="464" y="500935"/>
                  <a:pt x="501336" y="42"/>
                  <a:pt x="1117518" y="42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E90AF-803D-2453-4234-AADB1F6230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3ABBD6-CB7A-481D-A0F3-F7551827758D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16C0-5D47-7827-4A8A-8B1CA5DE7B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B6FB0F-3580-E252-274A-C18F877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0949CA3B-FF86-007D-F8D2-FBAA5013A12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D3ACE-A274-4946-2A6E-7CDF2C8FF6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3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B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58AD98-FA54-0C0C-61DF-81D51EE7B2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7" cy="5903521"/>
          </a:xfrm>
          <a:custGeom>
            <a:avLst/>
            <a:gdLst>
              <a:gd name="connsiteX0" fmla="*/ 10696777 w 11807045"/>
              <a:gd name="connsiteY0" fmla="*/ 24 h 11807042"/>
              <a:gd name="connsiteX1" fmla="*/ 11028529 w 11807045"/>
              <a:gd name="connsiteY1" fmla="*/ 53002 h 11807042"/>
              <a:gd name="connsiteX2" fmla="*/ 11807045 w 11807045"/>
              <a:gd name="connsiteY2" fmla="*/ 1116830 h 11807042"/>
              <a:gd name="connsiteX3" fmla="*/ 11807045 w 11807045"/>
              <a:gd name="connsiteY3" fmla="*/ 4307236 h 11807042"/>
              <a:gd name="connsiteX4" fmla="*/ 11807045 w 11807045"/>
              <a:gd name="connsiteY4" fmla="*/ 10689135 h 11807042"/>
              <a:gd name="connsiteX5" fmla="*/ 10690405 w 11807045"/>
              <a:gd name="connsiteY5" fmla="*/ 11805726 h 11807042"/>
              <a:gd name="connsiteX6" fmla="*/ 4308251 w 11807045"/>
              <a:gd name="connsiteY6" fmla="*/ 11805726 h 11807042"/>
              <a:gd name="connsiteX7" fmla="*/ 3191621 w 11807045"/>
              <a:gd name="connsiteY7" fmla="*/ 10689135 h 11807042"/>
              <a:gd name="connsiteX8" fmla="*/ 3459743 w 11807045"/>
              <a:gd name="connsiteY8" fmla="*/ 9963408 h 11807042"/>
              <a:gd name="connsiteX9" fmla="*/ 5036161 w 11807045"/>
              <a:gd name="connsiteY9" fmla="*/ 8121089 h 11807042"/>
              <a:gd name="connsiteX10" fmla="*/ 4930633 w 11807045"/>
              <a:gd name="connsiteY10" fmla="*/ 6771925 h 11807042"/>
              <a:gd name="connsiteX11" fmla="*/ 3581419 w 11807045"/>
              <a:gd name="connsiteY11" fmla="*/ 6877439 h 11807042"/>
              <a:gd name="connsiteX12" fmla="*/ 3396213 w 11807045"/>
              <a:gd name="connsiteY12" fmla="*/ 7209078 h 11807042"/>
              <a:gd name="connsiteX13" fmla="*/ 2181586 w 11807045"/>
              <a:gd name="connsiteY13" fmla="*/ 11028314 h 11807042"/>
              <a:gd name="connsiteX14" fmla="*/ 778522 w 11807045"/>
              <a:gd name="connsiteY14" fmla="*/ 11754042 h 11807042"/>
              <a:gd name="connsiteX15" fmla="*/ 14416 w 11807045"/>
              <a:gd name="connsiteY15" fmla="*/ 10869299 h 11807042"/>
              <a:gd name="connsiteX16" fmla="*/ 0 w 11807045"/>
              <a:gd name="connsiteY16" fmla="*/ 10690225 h 11807042"/>
              <a:gd name="connsiteX17" fmla="*/ 0 w 11807045"/>
              <a:gd name="connsiteY17" fmla="*/ 1117890 h 11807042"/>
              <a:gd name="connsiteX18" fmla="*/ 5951 w 11807045"/>
              <a:gd name="connsiteY18" fmla="*/ 1003680 h 11807042"/>
              <a:gd name="connsiteX19" fmla="*/ 1117712 w 11807045"/>
              <a:gd name="connsiteY19" fmla="*/ 240 h 11807042"/>
              <a:gd name="connsiteX20" fmla="*/ 1885470 w 11807045"/>
              <a:gd name="connsiteY20" fmla="*/ 306038 h 11807042"/>
              <a:gd name="connsiteX21" fmla="*/ 6840875 w 11807045"/>
              <a:gd name="connsiteY21" fmla="*/ 5001745 h 11807042"/>
              <a:gd name="connsiteX22" fmla="*/ 8194407 w 11807045"/>
              <a:gd name="connsiteY22" fmla="*/ 4965129 h 11807042"/>
              <a:gd name="connsiteX23" fmla="*/ 8411911 w 11807045"/>
              <a:gd name="connsiteY23" fmla="*/ 4597968 h 11807042"/>
              <a:gd name="connsiteX24" fmla="*/ 9625459 w 11807045"/>
              <a:gd name="connsiteY24" fmla="*/ 778731 h 11807042"/>
              <a:gd name="connsiteX25" fmla="*/ 10696777 w 11807045"/>
              <a:gd name="connsiteY25" fmla="*/ 24 h 1180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5" h="11807042">
                <a:moveTo>
                  <a:pt x="10696777" y="24"/>
                </a:moveTo>
                <a:cubicBezTo>
                  <a:pt x="10806651" y="763"/>
                  <a:pt x="10918291" y="17873"/>
                  <a:pt x="11028529" y="53002"/>
                </a:cubicBezTo>
                <a:cubicBezTo>
                  <a:pt x="11492623" y="200516"/>
                  <a:pt x="11807045" y="631217"/>
                  <a:pt x="11807045" y="1116830"/>
                </a:cubicBezTo>
                <a:lnTo>
                  <a:pt x="11807045" y="4307236"/>
                </a:lnTo>
                <a:lnTo>
                  <a:pt x="11807045" y="10689135"/>
                </a:lnTo>
                <a:cubicBezTo>
                  <a:pt x="11807045" y="11306123"/>
                  <a:pt x="11307417" y="11805726"/>
                  <a:pt x="10690405" y="11805726"/>
                </a:cubicBezTo>
                <a:lnTo>
                  <a:pt x="4308251" y="11805726"/>
                </a:lnTo>
                <a:cubicBezTo>
                  <a:pt x="3691250" y="11805726"/>
                  <a:pt x="3191621" y="11306123"/>
                  <a:pt x="3191621" y="10689135"/>
                </a:cubicBezTo>
                <a:cubicBezTo>
                  <a:pt x="3191621" y="10423184"/>
                  <a:pt x="3286370" y="10165842"/>
                  <a:pt x="3459743" y="9963408"/>
                </a:cubicBezTo>
                <a:lnTo>
                  <a:pt x="5036161" y="8121089"/>
                </a:lnTo>
                <a:cubicBezTo>
                  <a:pt x="5379657" y="7719459"/>
                  <a:pt x="5332289" y="7115408"/>
                  <a:pt x="4930633" y="6771925"/>
                </a:cubicBezTo>
                <a:cubicBezTo>
                  <a:pt x="4528993" y="6428442"/>
                  <a:pt x="3924915" y="6475822"/>
                  <a:pt x="3581419" y="6877439"/>
                </a:cubicBezTo>
                <a:cubicBezTo>
                  <a:pt x="3498503" y="6974346"/>
                  <a:pt x="3434974" y="7087414"/>
                  <a:pt x="3396213" y="7209078"/>
                </a:cubicBezTo>
                <a:lnTo>
                  <a:pt x="2181586" y="11028314"/>
                </a:lnTo>
                <a:cubicBezTo>
                  <a:pt x="1994222" y="11616216"/>
                  <a:pt x="1366455" y="11941392"/>
                  <a:pt x="778522" y="11754042"/>
                </a:cubicBezTo>
                <a:cubicBezTo>
                  <a:pt x="372436" y="11624969"/>
                  <a:pt x="80944" y="11279077"/>
                  <a:pt x="14416" y="10869299"/>
                </a:cubicBezTo>
                <a:lnTo>
                  <a:pt x="0" y="10690225"/>
                </a:lnTo>
                <a:lnTo>
                  <a:pt x="0" y="1117890"/>
                </a:lnTo>
                <a:lnTo>
                  <a:pt x="5951" y="1003680"/>
                </a:lnTo>
                <a:cubicBezTo>
                  <a:pt x="63989" y="440299"/>
                  <a:pt x="539272" y="240"/>
                  <a:pt x="1117712" y="240"/>
                </a:cubicBezTo>
                <a:cubicBezTo>
                  <a:pt x="1403057" y="240"/>
                  <a:pt x="1678720" y="110069"/>
                  <a:pt x="1885470" y="306038"/>
                </a:cubicBezTo>
                <a:lnTo>
                  <a:pt x="6840875" y="5001745"/>
                </a:lnTo>
                <a:cubicBezTo>
                  <a:pt x="7224209" y="5365680"/>
                  <a:pt x="7830445" y="5349531"/>
                  <a:pt x="8194407" y="4965129"/>
                </a:cubicBezTo>
                <a:cubicBezTo>
                  <a:pt x="8293473" y="4861773"/>
                  <a:pt x="8367767" y="4735793"/>
                  <a:pt x="8411911" y="4597968"/>
                </a:cubicBezTo>
                <a:lnTo>
                  <a:pt x="9625459" y="778731"/>
                </a:lnTo>
                <a:cubicBezTo>
                  <a:pt x="9777693" y="301058"/>
                  <a:pt x="10220659" y="-3175"/>
                  <a:pt x="10696777" y="24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0919-3983-1D1B-2B94-5AB3DF2C369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5DCC696-CBAE-4A39-B97F-CE528BBF014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7D61-A80B-3C8B-A51E-DCE4B62F73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23FA0-765B-00D8-D609-5F468E62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969CB4D8-5DD1-66D9-5A61-1140371ED45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AD381E-B37C-3F37-48EA-5BA99EA195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59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C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5A4964-425D-7DA4-A21E-B2FE34A22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E7708-CD97-313D-1C09-D31AAF5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536-244D-4E01-8546-A01A64DF3642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47A2-9DE2-CEE7-789B-D7DD95ED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58DA-4F44-18C0-8A1E-D49F1D02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79697D2-48EC-9B5F-B6FC-578BE2A2B1D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CF69A-8BDB-64F3-3D90-ACD82D3B6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31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D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BB84CE-DF05-F230-D04A-4EBFF5AE3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B1D7-63C9-805D-236F-AE310616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CD-A6EF-4A63-A2CA-11252EB244E5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04EF-6772-6FC9-AB08-43E880B1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BD5F7-727E-C9A7-B48D-44944D7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54B19244-1F4E-3F45-17BE-54BBF21B882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6D508E-AFF4-C31B-0762-08F389FB3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4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3A636B-A85E-796D-762A-BADDA62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0A65B97-97E6-433E-BC7E-D10327AEF361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D8C983A-C75F-1F12-99DF-A0A3A19C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D862D0-7ADC-BD1B-CB80-CACFF67B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BABE3C-FA39-6D3D-55E8-AACF26609C6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85721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B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9D7E-3B55-22B2-F7F2-CA35EAA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29DFA75-04F3-4829-93FA-3EB39566B06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B4AB-7EEB-533B-587B-576AAD2B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14EA0-0A5F-7755-4C25-F2066EA1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08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E110B8C-3DEA-96CA-2BF6-0E754B96304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3197E24-A188-8E89-C60B-FFE00A4E67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088063"/>
            <a:ext cx="12191999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6794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C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0A2F4-3704-C758-32B4-1D096427983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57A9114-D883-4D49-A811-CB3D72DF5B83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6F85B-A9D1-46B0-DBD7-51C09879E90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EFC224-2E2D-C8E5-234A-0B83AD65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2C9B166-5FA9-4658-FA1C-2A0F2482E11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AC7A330-18B8-5881-7F77-BE7B72068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FC4A1E7-1FA1-1D97-07A1-DF5C798F0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89955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D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91A59-8C15-8C20-C132-9C12418729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035937F-DBDC-4EB1-B24B-1E6A43C64154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069-7880-F2B6-87D0-2F09038BF4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C43DB-0E34-3E3B-5071-D9E091F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52BDBF4-C712-6D64-28F2-1EAAD0DCA2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6654E94-2CD7-9B3E-EB28-D8EC4B0C3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B7B13C0-DB28-A217-D18C-0B1305EF8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400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E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8093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BA-4296-E14F-3EA0-C6B13039955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8D1832B-C842-4368-896C-E40E5590FB9B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C7F7E-E347-5A50-E398-513AFBFAFC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99B868-1E04-065D-AA3D-7A1B4314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B19399A-29A2-7C77-0D38-1E4F61D296B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24F1BEA-3033-6369-E57D-F23366A4F0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9C647C5-7BD9-37C0-2621-7DABDC3C7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448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5D67CDE-E503-447F-8943-611F156D4F1A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38EF5E3-43B0-6F74-E163-486ED6BC07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noProof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586AC31-C659-9BE2-6230-6AAFC8C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7E3B9738-A4AF-29C7-093C-432360FE0E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983111B-93ED-E7B4-7BE0-31DB3EB86E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21DA781-E47D-5E5A-5582-B395288FB3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94114DB-7F6D-89F8-FA80-9D698B49CB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5191-872C-7AB1-5C11-8CF75ACD3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1520853-8DB2-CEB8-1A62-EF2CF880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7888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F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80D937-2A59-6BFF-72CE-DC514C76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22C7849-9F5C-0D52-2979-835BEE86BD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1102" y="952500"/>
            <a:ext cx="3682497" cy="475932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B407DEE-A474-EB36-C8B0-E4AA7F5660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44131" y="952500"/>
            <a:ext cx="3682497" cy="4759325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CF9E5D-2295-BE76-8331-0205FD7433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0ABEC47-E8A1-4361-A230-445E70F6DA3A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39750-EC2E-4BF8-1295-FC4F397F4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5CCF20-7741-57A5-DF69-E24E2E80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F13B21C-62DB-D324-6255-E3EA136C9AD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9F1DBD3-B2E0-5117-C699-AD8E0B25E5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10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FB7C1E0-3EC8-F82C-BD1A-52F7D67E64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131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52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A_Bilde og statement">
    <p:bg>
      <p:bgPr>
        <a:solidFill>
          <a:srgbClr val="C0C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09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80A77F1D-FA9D-499A-B7EB-CBEA4F1C9AF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47936-636A-781F-7F4B-02E1B3AAD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C7086582-3002-40E8-6BBD-56B6D8B9C5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5755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B_Bilde og statement">
    <p:bg>
      <p:bgPr>
        <a:solidFill>
          <a:srgbClr val="A9A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10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 noProof="0"/>
              <a:t>Bildetekst kommer her</a:t>
            </a:r>
            <a:br>
              <a:rPr lang="nb-NO" noProof="0"/>
            </a:br>
            <a:r>
              <a:rPr lang="nb-NO" noProof="0"/>
              <a:t>Foto: 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2CA6FCA-FBBD-4CC4-BE7F-23059EA843AD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36E6B0-533F-066E-6D9C-1329CFE22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707BDFDE-A4A7-A210-2818-DCC87D950E53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35713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7AED78-8887-489B-88B2-4F83B8D7665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System uten endring forandrer ingenting. Endring uten system kan fort blir kaos.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3621C9-EF60-D957-0099-47032672A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noProof="0"/>
              <a:t>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29D31A-222A-DF10-84EA-9E1C0B5BEE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64378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EF70F5D-068F-45F1-81E5-C18C71D8D2D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System uten endring forandrer ingenting. Endring uten system kan fort blir kaos.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3614D6-D405-179A-FB8C-0F317D983B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Navn </a:t>
            </a:r>
            <a:r>
              <a:rPr lang="nb-NO" noProof="0" err="1"/>
              <a:t>Navnesen</a:t>
            </a:r>
            <a:endParaRPr lang="nb-NO" noProof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394BC85D-C89E-4880-190B-6E7584CD739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54656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DDFC0CC-428C-42B8-9008-662B6CBB4DCE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16C76C1D-061F-EF97-54F9-5261EEBFCC2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E2CAFAB-034A-00B8-28CC-2F5C7EC57A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5801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151A16-3F0D-A641-FD1B-A79292AFD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EF8459D-41A4-01A2-F810-66DF214C92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7A1CB04-BD24-9309-FEBD-18BF69F2DA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4708535-4D5E-6EB2-6ACB-8EDE8EB7D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F4B86E-A0C4-18FF-8493-04921D4EE6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1DBABCD-D6B9-745F-BA3E-ACDA11BE64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2CF8300-6579-A1F0-28DA-BF4259144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1076D46-D410-94CE-97EF-395A9507EE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409655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br>
              <a:rPr lang="nb-NO" noProof="0"/>
            </a:br>
            <a:endParaRPr lang="nb-NO" noProof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C7FD3-605B-29AF-19DB-5801E1359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1227A4-5C71-B97A-1E8B-945986AE35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783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83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A92302-6F07-6A9F-2A74-0E7E46B02F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8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8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BE44AD4-B407-CB41-7E6A-D2F2FDE2A0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8783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8783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28EB654-7F2C-9206-DA33-8B5CC78BD4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7177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0E5CCE9-D978-11D2-A8C1-7FC9E20F5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7177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8117EC3-EA8D-4949-5DC1-DFEDBD1959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97177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74DA587-6B1F-F83C-06D5-14750DBB7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7177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ED00B-7AC8-B881-A3E4-486969FA0B5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64BA79CC-884C-4B33-9A13-51F7195CE4D8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1E12-FB23-A7AB-3F6D-F067BFE0485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7BB5-6F15-E0B5-C4D2-6F029A2E8083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C46F625-26EE-A171-DBA8-598CF5E84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388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CEB8AD-BFEE-3E4C-3AD3-18A5B1CD93A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188783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83B832-A482-978D-7D5E-719EF12BB33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97177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32E7177-B080-5D14-A73A-7D08EFE113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188783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1B7AFF-5320-D708-0C30-606586452A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97177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90BA215-0995-C14D-EDFA-CC11B9946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8072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962A59FA-4C7C-2B34-723D-9A9848C48C2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53498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C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51 år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65%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10%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65%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0FA4720-616A-D118-AACC-E87842B0C5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1187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10%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4DECC96-31F6-920F-CDC8-5B14285ACF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434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7DC8FDA-A028-DA0B-9727-5ADF8E3464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51187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51 år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9332B-2EEE-0361-6E28-8241F456724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D049B584-58FE-4352-B1B2-F5777E01BBE4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8F277D-52F1-8AA7-CD4A-93E08C5BAD58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BDF2E-D978-437F-EA89-0C66CC3EFB70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1D72B36-C993-42F9-2DD8-45574A4E1879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BDF639D-E6F7-3902-4DE1-686A65F4B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766F5E-388A-84BE-2878-F1766F975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3C24DD4B-B831-25A5-2FFA-24FA3B454E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18D56FFC-EB80-27C5-EAD7-C1105E000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58B4922-3F99-E92D-0678-F13D25663B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697A4E0-38B7-1D80-A9A3-411C97A27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32393F94-2AF8-3439-D988-6C2FDCACB0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51187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A7BEB669-CD8D-DCF3-F40E-37C69FA68C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51187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9B58700F-6B95-67DA-6FBF-759D2AAFA6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51187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1676D2C1-0C37-3B9F-4A6A-7159A8226CE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51187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8B6B6C4E-66A5-2E49-E3C0-C5D58D6F85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02B0E91A-5E84-D856-7F82-8916FEBE96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126A8746-7419-F72A-29D0-38BFFCD4CC7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C9AE8E9-80AA-81C1-274E-F606AD5588F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EDF856CE-A032-EE54-75F8-3E3DA80D422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6000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9A6538E-5A81-AF2B-3853-3186CD94D6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96000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8E5F3-BC5F-51DD-EEEA-FA5E941A0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br>
              <a:rPr lang="nb-NO" noProof="0"/>
            </a:b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8864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D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36-48 måneder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3F0E308-FC52-3E5F-BD2A-0EE63704F05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570889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6CFD6-4CB0-44F5-B3F1-42C7CCC5497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16F63DCE-30F9-4F1A-B7C7-1C7B2EBD7D49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AF5E5-899C-8E2D-F3B7-ACA7BF60E62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3C81-B0A7-89CC-F9C7-59B98A32C24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D73131E-C832-9EE1-12C5-48F98D9D7E7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42746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E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9113BCA-7D8E-4EB4-AB97-A17AB0D4B447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02A14E1F-32EA-BF02-0DA2-2447957904A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BFD942-BAC8-7BDE-05F4-B2EA148FC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669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E_Forside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6320CA1A-8C61-4D43-8051-8BC956D7F739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C64F157-0CB1-81FB-F879-5BB51D0901A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6B24AEA-531E-BFA7-016D-6EC5228E5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63FE583-A752-C25C-B1A6-A9CC91A77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AE835F7-E3AA-1FCF-1FEB-35504B25EA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5171C28-AD44-AF8E-D8FD-2A767D009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5644B43-866B-772A-5C7F-752AB9B6B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9806-1FFD-4A81-06E4-9CC6C9DF47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7698B7-CB56-1BCE-40BB-B65802C3C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64399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2206"/>
            <a:ext cx="5040958" cy="38176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  <a:p>
            <a:pPr lvl="0"/>
            <a:endParaRPr lang="nb-NO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AC8406-8CD6-CA07-9AE6-B0DDE2CAAC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92D0101-6E97-3287-0CE9-8B85DDCA62A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289741" y="1025791"/>
            <a:ext cx="5522872" cy="4924072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955E3C1-6A54-3BDA-66BE-03A3F0D3E2C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9AF6-DCFD-F5CA-5BB7-05342A884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AC500-CD1B-71F2-9153-FD683219DF8E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DB50-DC91-B671-9627-9BB31AA98E2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55158-EFCB-D8B3-0E9B-B81FB4FE97FD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49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B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17787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1979173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364406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025792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833AD1D4-D28D-4C6A-A1A6-10824B6ED146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497F1A4-A016-9783-566B-B1A16578DB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80B7CAE-2981-506B-443C-69D427458B7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78070" y="2014452"/>
            <a:ext cx="5401027" cy="4556043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73217AC-052B-DD3D-E903-5E091199213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4DD0D-E9B9-46AE-9D52-CAB2CE395F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401026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17345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C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2869" y="1025792"/>
            <a:ext cx="5579745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 </a:t>
            </a:r>
          </a:p>
          <a:p>
            <a:pPr lvl="0"/>
            <a:endParaRPr lang="nb-NO" noProof="0"/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73C9755E-E567-A26C-F81C-D111382F9F3F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2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98B1B2-1F99-1244-B7F3-7411A58B6C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436F7FE8-25C2-0F17-EC60-69EAC46E0A1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802D2DDC-4A99-73F8-3DAE-1C349FA04F9E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32868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0C1FED-3A61-35D3-2957-416FD906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58106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218AAF-4559-046C-55C3-EAED8B9367F6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7150B7-A02C-22A1-1466-65E9282D924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A57C0C-0315-6C3C-8768-4E901E31754E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7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D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2B545009-3B0E-28AA-BBD7-C15DFE324BF8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Sett inn Infografikk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4F3F365D-AD1F-CA50-FE38-80507ED773A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376B0E-5FA6-175E-316E-152F444EF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9BF126-7CB7-B355-7331-6AD0ECB2B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Diagramnavn og informasjon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93D29C-2B2D-AA1F-5386-EE28DF691BBB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879E28-4F3B-AA8D-B470-65176031F40A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F9553F-EBC8-2EA0-B112-08DBA8684E6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401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977A9-D443-A248-3AFD-F0F23C4773DC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0982087" y="342946"/>
            <a:ext cx="830526" cy="270034"/>
          </a:xfrm>
        </p:spPr>
        <p:txBody>
          <a:bodyPr/>
          <a:lstStyle/>
          <a:p>
            <a:fld id="{46CDA243-0463-4CA0-AA95-2B0CA6D0BA58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C063-1E86-0E12-E64C-4659A6ADC4E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288328" y="342946"/>
            <a:ext cx="4114800" cy="270034"/>
          </a:xfrm>
        </p:spPr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978E8D-9F3E-3636-B8FA-5211CEAF14A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490708" y="6302336"/>
            <a:ext cx="321905" cy="270034"/>
          </a:xfrm>
        </p:spPr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65A5DB-C026-5848-D7EF-3224BBC1C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014452"/>
            <a:ext cx="5040958" cy="119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err="1"/>
              <a:t>Lorem</a:t>
            </a:r>
            <a:r>
              <a:rPr lang="nb-NO" noProof="0"/>
              <a:t> </a:t>
            </a:r>
            <a:r>
              <a:rPr lang="nb-NO" noProof="0" err="1"/>
              <a:t>ipsum</a:t>
            </a:r>
            <a:r>
              <a:rPr lang="nb-NO" noProof="0"/>
              <a:t> </a:t>
            </a:r>
            <a:r>
              <a:rPr lang="nb-NO" noProof="0" err="1"/>
              <a:t>dolor</a:t>
            </a:r>
            <a:r>
              <a:rPr lang="nb-NO" noProof="0"/>
              <a:t> </a:t>
            </a:r>
            <a:r>
              <a:rPr lang="nb-NO" noProof="0" err="1"/>
              <a:t>sit</a:t>
            </a:r>
            <a:r>
              <a:rPr lang="nb-NO" noProof="0"/>
              <a:t> </a:t>
            </a:r>
            <a:r>
              <a:rPr lang="nb-NO" noProof="0" err="1"/>
              <a:t>amet</a:t>
            </a:r>
            <a:r>
              <a:rPr lang="nb-NO" noProof="0"/>
              <a:t>, </a:t>
            </a:r>
            <a:r>
              <a:rPr lang="nb-NO" noProof="0" err="1"/>
              <a:t>consectetur</a:t>
            </a:r>
            <a:r>
              <a:rPr lang="nb-NO" noProof="0"/>
              <a:t> </a:t>
            </a:r>
            <a:r>
              <a:rPr lang="nb-NO" noProof="0" err="1"/>
              <a:t>adipiscing</a:t>
            </a:r>
            <a:r>
              <a:rPr lang="nb-NO" noProof="0"/>
              <a:t> </a:t>
            </a:r>
            <a:r>
              <a:rPr lang="nb-NO" noProof="0" err="1"/>
              <a:t>elit</a:t>
            </a:r>
            <a:r>
              <a:rPr lang="nb-NO" noProof="0"/>
              <a:t>.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166FEA9D-01E5-8A40-A6B3-08984260D96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36CD7-E637-0945-6CC2-779E2722A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6355946E-C143-D25B-A457-40ECB171AD42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0" y="2015334"/>
            <a:ext cx="5401027" cy="455516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/>
              <a:t>Sett inn tabell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3E773F-AE19-87AA-14D1-4DCA3EAB1C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3272886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8724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B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F1074D93-8EBD-9CC3-9E74-777EC67953D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86E0B-DF01-2406-6E04-4DBA4ACA1B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03032-3CC4-4765-9AC8-AABCB2EC6A9C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D2F6-21F8-8800-5A42-A2A8FB96F9BF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72E1FC-D099-EDEF-5CFC-655D9095482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7B9DB8D-ECB7-A681-DB17-1C61BE791354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/>
              <a:t>Sett inn tabell</a:t>
            </a:r>
          </a:p>
        </p:txBody>
      </p:sp>
    </p:spTree>
    <p:extLst>
      <p:ext uri="{BB962C8B-B14F-4D97-AF65-F5344CB8AC3E}">
        <p14:creationId xmlns:p14="http://schemas.microsoft.com/office/powerpoint/2010/main" val="290888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A_Sluttplakat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1D97E7E2-7209-4CE0-90C3-35DCB396346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Navn </a:t>
            </a:r>
            <a:r>
              <a:rPr lang="nb-NO" noProof="0" err="1"/>
              <a:t>navnesen</a:t>
            </a:r>
            <a:br>
              <a:rPr lang="nb-NO" noProof="0"/>
            </a:br>
            <a:r>
              <a:rPr lang="nb-NO" noProof="0"/>
              <a:t>Tittel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E53728D7-214B-DE60-0361-ECC6C1794AB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98013CE1-5C1E-9317-A973-A72341BD1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4C12111D-83B6-1ECA-6406-64CB2C71B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6" name="logo_bokmal">
            <a:extLst>
              <a:ext uri="{FF2B5EF4-FFF2-40B4-BE49-F238E27FC236}">
                <a16:creationId xmlns:a16="http://schemas.microsoft.com/office/drawing/2014/main" id="{9E311971-0C0C-B217-7D72-CBFAEC60CD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DC1C8C6-3C46-C7AF-19C9-E7D3E4A496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28" name="logo_engelsk" hidden="1">
            <a:extLst>
              <a:ext uri="{FF2B5EF4-FFF2-40B4-BE49-F238E27FC236}">
                <a16:creationId xmlns:a16="http://schemas.microsoft.com/office/drawing/2014/main" id="{58187CDB-0719-7850-732F-0534B79FA5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30" name="logo_bokmal">
            <a:extLst>
              <a:ext uri="{FF2B5EF4-FFF2-40B4-BE49-F238E27FC236}">
                <a16:creationId xmlns:a16="http://schemas.microsoft.com/office/drawing/2014/main" id="{6BE5AD8C-695D-514C-9657-19D9D00C7D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32" name="logo_nynorsk" hidden="1">
            <a:extLst>
              <a:ext uri="{FF2B5EF4-FFF2-40B4-BE49-F238E27FC236}">
                <a16:creationId xmlns:a16="http://schemas.microsoft.com/office/drawing/2014/main" id="{052BFB37-92F3-47B4-F03B-7DA8FD88BF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B_Sluttplakat">
    <p:bg>
      <p:bgPr>
        <a:solidFill>
          <a:srgbClr val="7F8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F50B550-8B48-479A-8535-5F91B0089802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Navn </a:t>
            </a:r>
            <a:r>
              <a:rPr lang="nb-NO" noProof="0" err="1"/>
              <a:t>navnesen</a:t>
            </a:r>
            <a:br>
              <a:rPr lang="nb-NO" noProof="0"/>
            </a:br>
            <a:r>
              <a:rPr lang="nb-NO" noProof="0"/>
              <a:t>Tittel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A97B0CE-4A2B-7247-E588-59B81D1570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12" name="LogoSymbol">
            <a:extLst>
              <a:ext uri="{FF2B5EF4-FFF2-40B4-BE49-F238E27FC236}">
                <a16:creationId xmlns:a16="http://schemas.microsoft.com/office/drawing/2014/main" id="{2E7F9C7B-050A-29E7-90E5-BD5E59E28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3" name="logo_engelsk" hidden="1">
            <a:extLst>
              <a:ext uri="{FF2B5EF4-FFF2-40B4-BE49-F238E27FC236}">
                <a16:creationId xmlns:a16="http://schemas.microsoft.com/office/drawing/2014/main" id="{65DC9C16-AA4D-E305-8E1C-4D2C9FD91C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9EF5C130-5E84-295D-BDE3-40CAD0F59F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6" name="logo_nynorsk" hidden="1">
            <a:extLst>
              <a:ext uri="{FF2B5EF4-FFF2-40B4-BE49-F238E27FC236}">
                <a16:creationId xmlns:a16="http://schemas.microsoft.com/office/drawing/2014/main" id="{39AB5B36-4F09-17CA-52AD-43D03108402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679B83E4-CBB1-3E2F-CA2A-2A648B812BD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A466669-A291-7DEE-A468-79F927767C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8" name="logo_nynorsk" hidden="1">
            <a:extLst>
              <a:ext uri="{FF2B5EF4-FFF2-40B4-BE49-F238E27FC236}">
                <a16:creationId xmlns:a16="http://schemas.microsoft.com/office/drawing/2014/main" id="{7E5D086F-917F-27EC-80A3-768AE66044E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Sluttplakat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3F111B1-6691-4A8F-B899-B02D8BA99B2F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D1729-D978-7FCA-3331-89CCA9E7280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A6FC157E-5BCF-BC15-1B64-9D3FE1718D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68CC7B6D-5A29-5CE9-9723-3ABEA265B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F56C7813-D64D-78C4-4125-DF90D33FCE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8893AD84-B0A0-80A4-61F3-F98B35CA41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E522389A-A617-C28F-DF71-2919616BE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46F10B00-2E27-7C74-01A0-1248466804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7ABB4331-885E-45F7-9462-AFD86476BC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C33A9B3-2A2B-45C9-5C22-FA4F6F705E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1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D_Sluttplakat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1DCE18-6FC1-4B7A-A8DE-3EA4FAAD430C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051EE-B02D-48D0-8373-2CC317C82BD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6B2A6E19-4E2C-A061-B354-D44AEA40AE0C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8EA97DFB-0B6C-0E80-D21C-AA5D254C6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4977E5F3-962C-7247-6C25-9D7584B69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EBAD5A0E-9B14-4187-E259-E535E7E3B1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0E43FA02-44B8-2F19-F88E-6F1BAADEF1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9" name="logo_engelsk" hidden="1">
            <a:extLst>
              <a:ext uri="{FF2B5EF4-FFF2-40B4-BE49-F238E27FC236}">
                <a16:creationId xmlns:a16="http://schemas.microsoft.com/office/drawing/2014/main" id="{BC7A9312-0491-508D-116B-3A917FBC1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4477877A-75C6-8675-93ED-92CCBE54F8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9B57934-1295-2F5A-0477-D32AF0403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F_Forside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2EF991C-8269-4132-A4A1-76454D12C9C8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155439D-1B77-5713-F7DE-BD8D1619F45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E0BB5EE7-D1F6-3AF9-79D5-BE7D78A7F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D518325-236C-18C4-97A7-B5744856E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A0ADC19C-A757-2165-2C05-92E69A4FFE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E2134C3C-7752-82D6-4759-D31275E9B0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5FBC1876-E84A-F9B5-E4BF-81BBD54E31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70E2FB-171F-50D5-B110-C2C41152B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A06A7C-FC4C-871A-5873-3A9A2FE6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8838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3" y="1068863"/>
            <a:ext cx="4500855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Agenda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0FA331C-0D13-4961-BE87-151B807744AD}"/>
              </a:ext>
            </a:extLst>
          </p:cNvPr>
          <p:cNvSpPr/>
          <p:nvPr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EADCF74-3271-1FCA-D66F-418BD702A3A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7D074-2C89-DE7F-39CB-D93955E65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5983" y="1068863"/>
            <a:ext cx="5040958" cy="4585191"/>
          </a:xfrm>
          <a:prstGeom prst="rect">
            <a:avLst/>
          </a:prstGeom>
        </p:spPr>
        <p:txBody>
          <a:bodyPr lIns="0" tIns="0" rIns="0" bIns="0"/>
          <a:lstStyle>
            <a:lvl1pPr marL="257175" indent="-414000">
              <a:spcBef>
                <a:spcPts val="2200"/>
              </a:spcBef>
              <a:buFont typeface="+mj-lt"/>
              <a:buAutoNum type="arabicPeriod"/>
              <a:defRPr sz="1700"/>
            </a:lvl1pPr>
            <a:lvl2pPr marL="540000" indent="-414000">
              <a:spcBef>
                <a:spcPts val="2200"/>
              </a:spcBef>
              <a:buFont typeface="+mj-lt"/>
              <a:buAutoNum type="arabicPeriod"/>
              <a:defRPr sz="1700"/>
            </a:lvl2pPr>
            <a:lvl3pPr marL="810000" indent="-414000">
              <a:spcBef>
                <a:spcPts val="2200"/>
              </a:spcBef>
              <a:buFont typeface="+mj-lt"/>
              <a:buAutoNum type="arabicPeriod"/>
              <a:defRPr sz="1700"/>
            </a:lvl3pPr>
            <a:lvl4pPr marL="1080000" indent="-414000">
              <a:spcBef>
                <a:spcPts val="2200"/>
              </a:spcBef>
              <a:buFont typeface="+mj-lt"/>
              <a:buAutoNum type="arabicPeriod"/>
              <a:defRPr sz="1700"/>
            </a:lvl4pPr>
            <a:lvl5pPr marL="1350000" indent="-414000">
              <a:spcBef>
                <a:spcPts val="2200"/>
              </a:spcBef>
              <a:buFont typeface="+mj-lt"/>
              <a:buAutoNum type="arabicPeriod"/>
              <a:defRPr sz="1700"/>
            </a:lvl5pPr>
          </a:lstStyle>
          <a:p>
            <a:pPr lvl="0"/>
            <a:r>
              <a:rPr lang="nb-NO" noProof="0"/>
              <a:t>Kapittelnavn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46C9F-6490-A6FC-8BDC-4BF2E8A6F5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11320-5867-4C94-C52C-81578BF9DE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7A83-D746-1CCB-12F0-BCE693008F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2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Kapittel">
    <p:bg>
      <p:bgPr>
        <a:solidFill>
          <a:srgbClr val="DB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C1F780C-E8FC-48E0-96E0-66229AFA0BA3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389A60-0C2D-4D9D-E6B0-1CF1C267D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26" t="7433" r="8414"/>
          <a:stretch>
            <a:fillRect/>
          </a:stretch>
        </p:blipFill>
        <p:spPr>
          <a:xfrm rot="16200000" flipV="1">
            <a:off x="4773790" y="-551571"/>
            <a:ext cx="6866639" cy="7969781"/>
          </a:xfrm>
          <a:custGeom>
            <a:avLst/>
            <a:gdLst>
              <a:gd name="connsiteX0" fmla="*/ 13733278 w 13733278"/>
              <a:gd name="connsiteY0" fmla="*/ 15938524 h 15938524"/>
              <a:gd name="connsiteX1" fmla="*/ 13733278 w 13733278"/>
              <a:gd name="connsiteY1" fmla="*/ 0 h 15938524"/>
              <a:gd name="connsiteX2" fmla="*/ 0 w 13733278"/>
              <a:gd name="connsiteY2" fmla="*/ 0 h 15938524"/>
              <a:gd name="connsiteX3" fmla="*/ 0 w 13733278"/>
              <a:gd name="connsiteY3" fmla="*/ 15938524 h 1593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3278" h="15938524">
                <a:moveTo>
                  <a:pt x="13733278" y="15938524"/>
                </a:moveTo>
                <a:lnTo>
                  <a:pt x="13733278" y="0"/>
                </a:lnTo>
                <a:lnTo>
                  <a:pt x="0" y="0"/>
                </a:lnTo>
                <a:lnTo>
                  <a:pt x="0" y="15938524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8F38F52-C2BD-724D-65D2-6B438813FCD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E9A223-F945-A5D2-B2B4-F1805227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03C0BE-1802-5312-E651-3E33B45EA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</a:p>
        </p:txBody>
      </p:sp>
    </p:spTree>
    <p:extLst>
      <p:ext uri="{BB962C8B-B14F-4D97-AF65-F5344CB8AC3E}">
        <p14:creationId xmlns:p14="http://schemas.microsoft.com/office/powerpoint/2010/main" val="14635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Kapittel"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B87F8C8-8BE1-43AC-B6A3-1C95ECCF5915}" type="datetime1">
              <a:rPr lang="nb-NO" noProof="0" smtClean="0"/>
              <a:t>13.01.2025</a:t>
            </a:fld>
            <a:endParaRPr lang="nb-NO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B96315-4391-5808-97E7-5A2588347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21" r="20571" b="4932"/>
          <a:stretch>
            <a:fillRect/>
          </a:stretch>
        </p:blipFill>
        <p:spPr>
          <a:xfrm>
            <a:off x="5274211" y="1"/>
            <a:ext cx="6917788" cy="6866639"/>
          </a:xfrm>
          <a:custGeom>
            <a:avLst/>
            <a:gdLst>
              <a:gd name="connsiteX0" fmla="*/ 0 w 13834676"/>
              <a:gd name="connsiteY0" fmla="*/ 0 h 13733278"/>
              <a:gd name="connsiteX1" fmla="*/ 13834676 w 13834676"/>
              <a:gd name="connsiteY1" fmla="*/ 0 h 13733278"/>
              <a:gd name="connsiteX2" fmla="*/ 13834676 w 13834676"/>
              <a:gd name="connsiteY2" fmla="*/ 13733278 h 13733278"/>
              <a:gd name="connsiteX3" fmla="*/ 0 w 1383467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4676" h="13733278">
                <a:moveTo>
                  <a:pt x="0" y="0"/>
                </a:moveTo>
                <a:lnTo>
                  <a:pt x="13834676" y="0"/>
                </a:lnTo>
                <a:lnTo>
                  <a:pt x="1383467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28F8C15-BD18-6E02-026E-354E2201218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88655-7E7D-6AF4-EB06-CF2A5AB5A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B23A57-7F66-C521-C1D6-0A6555FE28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32935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27248-635E-9D12-BC97-A5D7CD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8077-663B-D00C-136C-D57C039E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EA1AB2-2D79-FA4C-C290-6BB1E72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2087" y="342946"/>
            <a:ext cx="830526" cy="27003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DD5E79-1BD9-48D1-FDDC-FFEDED6F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8328" y="342946"/>
            <a:ext cx="4114800" cy="2700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A696B6-E07E-9D73-0044-78DB3CE36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708" y="6302336"/>
            <a:ext cx="321905" cy="27003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lastID" hidden="1">
            <a:extLst>
              <a:ext uri="{FF2B5EF4-FFF2-40B4-BE49-F238E27FC236}">
                <a16:creationId xmlns:a16="http://schemas.microsoft.com/office/drawing/2014/main" id="{3A357203-3C5A-2330-B879-5738E3D06731}"/>
              </a:ext>
            </a:extLst>
          </p:cNvPr>
          <p:cNvSpPr/>
          <p:nvPr userDrawn="1"/>
        </p:nvSpPr>
        <p:spPr>
          <a:xfrm>
            <a:off x="2749729" y="-1079434"/>
            <a:ext cx="189242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bg_green_1_text_black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8404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651" r:id="rId7"/>
    <p:sldLayoutId id="2147483652" r:id="rId8"/>
    <p:sldLayoutId id="2147483693" r:id="rId9"/>
    <p:sldLayoutId id="2147483694" r:id="rId10"/>
    <p:sldLayoutId id="2147483721" r:id="rId11"/>
    <p:sldLayoutId id="2147483654" r:id="rId12"/>
    <p:sldLayoutId id="2147483719" r:id="rId13"/>
    <p:sldLayoutId id="2147483656" r:id="rId14"/>
    <p:sldLayoutId id="2147483718" r:id="rId15"/>
    <p:sldLayoutId id="2147483659" r:id="rId16"/>
    <p:sldLayoutId id="2147483720" r:id="rId17"/>
    <p:sldLayoutId id="2147483660" r:id="rId18"/>
    <p:sldLayoutId id="2147483661" r:id="rId19"/>
    <p:sldLayoutId id="2147483722" r:id="rId20"/>
    <p:sldLayoutId id="2147483717" r:id="rId21"/>
    <p:sldLayoutId id="2147483662" r:id="rId22"/>
    <p:sldLayoutId id="2147483663" r:id="rId23"/>
    <p:sldLayoutId id="2147483664" r:id="rId24"/>
    <p:sldLayoutId id="2147483665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80" r:id="rId37"/>
    <p:sldLayoutId id="2147483681" r:id="rId38"/>
    <p:sldLayoutId id="2147483682" r:id="rId39"/>
    <p:sldLayoutId id="2147483683" r:id="rId40"/>
    <p:sldLayoutId id="2147483685" r:id="rId41"/>
    <p:sldLayoutId id="2147483700" r:id="rId42"/>
    <p:sldLayoutId id="2147483686" r:id="rId43"/>
    <p:sldLayoutId id="2147483702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692" r:id="rId56"/>
    <p:sldLayoutId id="2147483703" r:id="rId57"/>
    <p:sldLayoutId id="2147483715" r:id="rId58"/>
    <p:sldLayoutId id="2147483716" r:id="rId59"/>
  </p:sldLayoutIdLst>
  <p:hf hdr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171000" algn="l" defTabSz="914310" rtl="0" eaLnBrk="1" latinLnBrk="0" hangingPunct="1">
        <a:lnSpc>
          <a:spcPct val="98000"/>
        </a:lnSpc>
        <a:spcBef>
          <a:spcPts val="1000"/>
        </a:spcBef>
        <a:buFont typeface="Wingdings" panose="05000000000000000000" pitchFamily="2" charset="2"/>
        <a:buChar char="§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108000" algn="l" defTabSz="914310" rtl="0" eaLnBrk="1" latinLnBrk="0" hangingPunct="1">
        <a:lnSpc>
          <a:spcPct val="98000"/>
        </a:lnSpc>
        <a:spcBef>
          <a:spcPts val="0"/>
        </a:spcBef>
        <a:buFont typeface="+mj-lt"/>
        <a:buAutoNum type="romanLcPeriod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5EA2DE-D188-7699-848F-847160F4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2" y="211596"/>
            <a:ext cx="7775328" cy="3695385"/>
          </a:xfrm>
        </p:spPr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Tematiske utlysninger som etterspør humaniora</a:t>
            </a:r>
            <a:br>
              <a:rPr lang="nb-NO" dirty="0"/>
            </a:br>
            <a:br>
              <a:rPr lang="nb-NO" dirty="0"/>
            </a:br>
            <a:r>
              <a:rPr lang="nb-NO" sz="3200" dirty="0" err="1"/>
              <a:t>Søkerwebinar</a:t>
            </a:r>
            <a:r>
              <a:rPr lang="nb-NO" sz="3200" dirty="0"/>
              <a:t> 13.1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1A2-A149-94F2-220C-44D20CB4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A4B-41BA-4F02-83CA-EC40A180D7F1}" type="datetime1">
              <a:rPr lang="nb-NO" noProof="0" smtClean="0"/>
              <a:pPr/>
              <a:t>13.01.2025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7678-29CB-758E-9277-D0D5E57B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B8AD-B758-2645-A197-9A0CDA56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1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2846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3BC0E2-3A1B-6B0F-4D79-43BA4121D5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194955"/>
            <a:ext cx="10603327" cy="5538354"/>
          </a:xfrm>
        </p:spPr>
        <p:txBody>
          <a:bodyPr/>
          <a:lstStyle/>
          <a:p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mill. kr</a:t>
            </a:r>
            <a:r>
              <a:rPr lang="nb-NO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 prosjekter med en vesentlig humaniora-komponent, for å fremme humaniora-perspektiver og tverrfaglighet</a:t>
            </a:r>
          </a:p>
          <a:p>
            <a:pPr marL="612000" lvl="1" indent="0">
              <a:buNone/>
            </a:pPr>
            <a:endParaRPr lang="nb-NO" sz="2000" b="1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bl.a. behov for f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orskning om: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målrettede tiltak som kan redusere utsatte gruppers utenforskap, sosial ulikhet i helse og ensomhet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ulike utsatte gruppenes sosiale og kulturelle bakgrunn, forutsetninger og behov som kan styrke deres helsekompetanse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utjevne helseulikhet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Prosjekter må falle inn under </a:t>
            </a:r>
            <a:r>
              <a:rPr lang="nb-NO" sz="2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ett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følgende tre områder:  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helsefremmende og forebyggende folkehelsetiltak 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diagnostikk, behandling og rehabilitering av sykdommer 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kvalitet, samhandling og effektivitet i helse-, omsorgs- og velferdstjenestene 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 </a:t>
            </a:r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 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involvere sluttbrukere av forskningen </a:t>
            </a:r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Generelt vil </a:t>
            </a:r>
            <a:r>
              <a:rPr lang="nb-NO" sz="20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humanioraperspektiver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telle positivt  i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relevansvurderingen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828D76-1530-C065-94AA-29A1ABF86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0" y="668216"/>
            <a:ext cx="10932355" cy="618978"/>
          </a:xfrm>
        </p:spPr>
        <p:txBody>
          <a:bodyPr/>
          <a:lstStyle/>
          <a:p>
            <a:r>
              <a:rPr lang="nb-NO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93 mill. kr til forebygging, behandling og tjenester for utsatte grupper  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1B5AB1CC-667F-4215-A6FC-590B88B01AF5}" type="datetime1">
              <a:rPr lang="nb-NO">
                <a:solidFill>
                  <a:prstClr val="black"/>
                </a:solidFill>
              </a:rPr>
              <a:pPr>
                <a:defRPr/>
              </a:pPr>
              <a:t>13.01.2025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36F4D1B9-59DF-4B5C-8440-F23B9F46A364}" type="slidenum">
              <a:rPr lang="nb-NO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2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3BC0E2-3A1B-6B0F-4D79-43BA4121D5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8627" y="1178895"/>
            <a:ext cx="10946910" cy="5869019"/>
          </a:xfrm>
        </p:spPr>
        <p:txBody>
          <a:bodyPr/>
          <a:lstStyle/>
          <a:p>
            <a:pPr algn="l"/>
            <a:r>
              <a:rPr lang="nb-NO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Midlene skal gå til tverrfaglig og sektorovergripende forskning på Norges evne til å forebygge og håndtere hendelser som truer grunnleggende verdier og funksjoner, og setter liv og helse i fare.</a:t>
            </a:r>
          </a:p>
          <a:p>
            <a:pPr algn="l"/>
            <a:endParaRPr lang="nb-NO" sz="18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å håndtere </a:t>
            </a:r>
            <a:r>
              <a:rPr lang="nb-NO" sz="1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</a:t>
            </a: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utfordringer på lang sikt trenger vi kunnskap om endringer i samfunnets verdigrunnlag som kan true motstandsdyktighet og tillit i samfunnet. </a:t>
            </a:r>
          </a:p>
          <a:p>
            <a:pPr algn="l"/>
            <a:endParaRPr lang="nb-NO" sz="18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Søknader må falle inn under </a:t>
            </a:r>
            <a:r>
              <a:rPr lang="nb-NO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minst ett av de overordnede områdene</a:t>
            </a:r>
            <a:r>
              <a:rPr lang="nb-NO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trusler mot tillit i samfunnet, politisk og forvaltningsmessig styringskapasitet og gjennomføringsevne</a:t>
            </a:r>
            <a:endParaRPr lang="nb-NO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risikovurdering, -styring og -håndtering på lokalt, regionalt og nasjonalt nivå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endParaRPr lang="nb-NO" sz="18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sz="18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ett av temaene</a:t>
            </a:r>
            <a:r>
              <a:rPr lang="nb-NO" sz="1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knyttet til</a:t>
            </a: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samfunnssikkerhet og beredskap: 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sivil beredskap knyttet til tillit og motstandsdyktighet i befolkningen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energiforsyningssikkerhet, kritisk energiinfrastruktur, samt olje- og gassinstallasjoner</a:t>
            </a:r>
            <a:endParaRPr lang="nb-NO" sz="18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nasjonal matsikkerhet og matforsyning 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alvorlige naturhendelser</a:t>
            </a:r>
            <a:endParaRPr lang="nb-NO" sz="18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forhold av betydning for politikkutforming og norske interesser i Arktis og Antarktis</a:t>
            </a:r>
          </a:p>
          <a:p>
            <a:pPr marL="612000" lvl="1" indent="0">
              <a:buNone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Se eget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søkerwebinar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, som dere finner i utlysningsteksten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828D76-1530-C065-94AA-29A1ABF86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7" y="612980"/>
            <a:ext cx="10012142" cy="634992"/>
          </a:xfrm>
        </p:spPr>
        <p:txBody>
          <a:bodyPr/>
          <a:lstStyle/>
          <a:p>
            <a:r>
              <a:rPr lang="nb-NO" b="1" dirty="0">
                <a:solidFill>
                  <a:srgbClr val="000000"/>
                </a:solidFill>
                <a:ea typeface="Calibri"/>
                <a:cs typeface="Times New Roman"/>
              </a:rPr>
              <a:t>144 mill. kr til forskning for økt samfunnssikkerhet og beredskap </a:t>
            </a:r>
            <a:endParaRPr lang="nb-NO" b="1" dirty="0">
              <a:ea typeface="Calibri"/>
              <a:cs typeface="Times New Roman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1B5AB1CC-667F-4215-A6FC-590B88B01AF5}" type="datetime1">
              <a:rPr lang="nb-NO">
                <a:solidFill>
                  <a:prstClr val="black"/>
                </a:solidFill>
              </a:rPr>
              <a:pPr>
                <a:defRPr/>
              </a:pPr>
              <a:t>13.01.2025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36F4D1B9-59DF-4B5C-8440-F23B9F46A364}" type="slidenum">
              <a:rPr lang="nb-NO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3BC0E2-3A1B-6B0F-4D79-43BA4121D5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8627" y="1465118"/>
            <a:ext cx="10603327" cy="5107252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Blant temaene etterspørres humanistisk og samfunnsvitenskapelig kunnskap om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Samfunn, omstillingsprosesser, involvering, kultur, verdier og holdninger, etc.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Politikk og forvaltning, prosesser, lovgivning og reguleringer, etc.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Porteføljeplanen for energi utdyper temaet energiomstilling, bl.a. omtales: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Forskningen er viktig for å kunne nå politiske målsettinger, men også for å utfordre etablerte sannheter og maktstrukturer i samfunnet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Maktkritisk forskning kan også bidra til å gjøre omstillingen mer rettferdig, og til en raskere omstilling gjennom å mobilisere til mer radikale tiltak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Offentlig sektor og forvaltning er de viktigste brukerne av forskningsresultatene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 mer info, se porteføljeplanen for energi – lenke i utlysningen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828D76-1530-C065-94AA-29A1ABF86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69" y="789411"/>
            <a:ext cx="11434543" cy="582190"/>
          </a:xfrm>
        </p:spPr>
        <p:txBody>
          <a:bodyPr/>
          <a:lstStyle/>
          <a:p>
            <a:r>
              <a:rPr lang="nb-NO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mill. kr til energiomstilling og virkninger for samfunn, klima og natur 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1B5AB1CC-667F-4215-A6FC-590B88B01AF5}" type="datetime1">
              <a:rPr lang="nb-NO">
                <a:solidFill>
                  <a:prstClr val="black"/>
                </a:solidFill>
              </a:rPr>
              <a:pPr>
                <a:defRPr/>
              </a:pPr>
              <a:t>13.01.2025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36F4D1B9-59DF-4B5C-8440-F23B9F46A364}" type="slidenum">
              <a:rPr lang="nb-NO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3BC0E2-3A1B-6B0F-4D79-43BA4121D5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8627" y="1350819"/>
            <a:ext cx="10603327" cy="4951518"/>
          </a:xfrm>
        </p:spPr>
        <p:txBody>
          <a:bodyPr/>
          <a:lstStyle/>
          <a:p>
            <a:pPr algn="l"/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Midlene skal gå til forskning som ser på sammenhenger og samspillseffekter mellom de tre områdene 1) mat, 2) miljø og/eller klima og 3) folkehelse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Samfunnsmessige og kulturelle forhold vil også være relevant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Søknadene må omfatte elementer fra alle de tre områdene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Forskningen skal være relevant for norske forhold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 omfatter bl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.a. mat som kultur</a:t>
            </a:r>
          </a:p>
          <a:p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Miljø inkluderer bl.a. økonomisk og kulturell verdsetting av natur, kulturmiljøer og -landskap,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 inkluderer bl.a. klimatilpasninger og –tiltak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Folkehelse omfatter bl.a. befolkningens helse og trivsel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 forebygging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828D76-1530-C065-94AA-29A1ABF86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0" y="668216"/>
            <a:ext cx="11434543" cy="547520"/>
          </a:xfrm>
        </p:spPr>
        <p:txBody>
          <a:bodyPr/>
          <a:lstStyle/>
          <a:p>
            <a:r>
              <a:rPr lang="nb-NO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 mill. kr til forskning på mat, miljø, klima og folkehelse 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1B5AB1CC-667F-4215-A6FC-590B88B01AF5}" type="datetime1">
              <a:rPr lang="nb-NO">
                <a:solidFill>
                  <a:prstClr val="black"/>
                </a:solidFill>
              </a:rPr>
              <a:pPr>
                <a:defRPr/>
              </a:pPr>
              <a:t>13.01.2025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36F4D1B9-59DF-4B5C-8440-F23B9F46A364}" type="slidenum">
              <a:rPr lang="nb-NO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5E72CE-B423-1561-D281-FCA437307E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669774"/>
            <a:ext cx="9670391" cy="4403035"/>
          </a:xfrm>
        </p:spPr>
        <p:txBody>
          <a:bodyPr/>
          <a:lstStyle/>
          <a:p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Formål: styrke forskning, forskningskompetanse og samarbeid om FoU-oppgaver i museene 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 om at minst en av de to samarbeidspartnerne skal være et museum som ikke er godkjent som forskningsorganisasjon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 at prosjektet er forankret hos partnere og er relevant for museumssektoren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Spesielle krav for dette temaet: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 om ph.d.-stipend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Maks. søknadssum er seks mill. kr pr. prosjekt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Åpen for alle fag og temaområder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85D7D3-190A-1B11-DF43-7861C2547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30 mill. kr til forskning i museene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pPr/>
              <a:t>13.01.2025</a:t>
            </a:fld>
            <a:endParaRPr lang="nb-NO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14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4720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8BADDAA-08D9-0E57-E3F1-E5151DC3E3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10326373" cy="44692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0815"/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FP: 85 mill. kr til forskning for og om utdanningssektoren</a:t>
            </a: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b-N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405" lvl="1" indent="-342900">
              <a:buFont typeface="Courier New" panose="02070309020205020404" pitchFamily="49" charset="0"/>
              <a:buChar char="o"/>
            </a:pPr>
            <a:r>
              <a:rPr lang="nb-NO" sz="200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Undervisning og læring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405" lvl="1" indent="-342900">
              <a:buFont typeface="Courier New" panose="02070309020205020404" pitchFamily="49" charset="0"/>
              <a:buChar char="o"/>
            </a:pPr>
            <a:r>
              <a:rPr lang="nb-NO" sz="2000" i="0" dirty="0">
                <a:solidFill>
                  <a:srgbClr val="1F1F1F"/>
                </a:solidFill>
                <a:effectLst/>
                <a:latin typeface="Arial"/>
                <a:cs typeface="Arial"/>
              </a:rPr>
              <a:t>Kompetanseutvikling  </a:t>
            </a:r>
          </a:p>
          <a:p>
            <a:pPr marL="954405" lvl="1" indent="-342900">
              <a:buFont typeface="Courier New" panose="02070309020205020404" pitchFamily="49" charset="0"/>
              <a:buChar char="o"/>
            </a:pPr>
            <a:r>
              <a:rPr lang="nb-NO" sz="2000" i="0" dirty="0">
                <a:solidFill>
                  <a:srgbClr val="1F1F1F"/>
                </a:solidFill>
                <a:effectLst/>
                <a:latin typeface="Arial"/>
                <a:cs typeface="Arial"/>
              </a:rPr>
              <a:t>Styring, ledelse og organisering</a:t>
            </a:r>
          </a:p>
          <a:p>
            <a:pPr marL="954405" lvl="1" indent="-342900">
              <a:buFont typeface="Courier New" panose="02070309020205020404" pitchFamily="49" charset="0"/>
              <a:buChar char="o"/>
            </a:pPr>
            <a:r>
              <a:rPr lang="nb-NO" sz="200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Utdanningens betydning for den enkelte og for samfunn og arbeidsliv</a:t>
            </a:r>
          </a:p>
          <a:p>
            <a:pPr marL="251460" indent="-170815"/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tillegg: Identisk utlysning under </a:t>
            </a:r>
            <a:r>
              <a:rPr lang="nb-NO" sz="20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Forskerprosjekt for tidlig karriere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med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mill. kr</a:t>
            </a:r>
          </a:p>
          <a:p>
            <a:pPr marL="251460" indent="-170815"/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170815"/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FP: 95 </a:t>
            </a:r>
            <a:r>
              <a:rPr lang="nb-NO" sz="2000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 klima og naturrisiko, effekter og konsekvenser for samfunnet</a:t>
            </a:r>
          </a:p>
          <a:p>
            <a:pPr marL="80645" indent="0">
              <a:buNone/>
            </a:pPr>
            <a:endParaRPr lang="nb-NO" sz="2000" b="1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170815"/>
            <a:r>
              <a:rPr lang="nb-NO" sz="20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Offentlig sektor ph.d. –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stipender på forskjellige tematiske områder </a:t>
            </a:r>
            <a:b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Frist: 12. mars</a:t>
            </a:r>
            <a:endParaRPr lang="nb-NO" sz="200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170815">
              <a:buFont typeface="Arial" panose="020B0604020202020204" pitchFamily="34" charset="0"/>
              <a:buChar char="•"/>
            </a:pPr>
            <a:endParaRPr lang="nb-NO" i="0" dirty="0">
              <a:solidFill>
                <a:srgbClr val="1F1F1F"/>
              </a:solidFill>
              <a:effectLst/>
              <a:latin typeface="Neue Montreal"/>
            </a:endParaRPr>
          </a:p>
          <a:p>
            <a:pPr marL="719455" lvl="1" indent="-107950"/>
            <a:endParaRPr lang="nb-NO" dirty="0"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84334AB-C1F6-177D-68D3-29E38F35E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025792"/>
            <a:ext cx="9034286" cy="720090"/>
          </a:xfrm>
        </p:spPr>
        <p:txBody>
          <a:bodyPr/>
          <a:lstStyle/>
          <a:p>
            <a:r>
              <a:rPr lang="nb-NO" b="1" dirty="0"/>
              <a:t>I tillegg – sjekk ut andre utlysninger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F566AF-DF0C-7584-071F-941C08754ED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526A43-9803-C3ED-2F4B-6AD923264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06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A9A8410-DF5C-C87B-6F01-99F839C958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1" y="1345150"/>
            <a:ext cx="10549387" cy="5227220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Les både temateksten og fellestekster om krav og formalia nøye!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Tenk tema og ikke fagdisiplin – samarbeid med andre fag, også på andre fakulteter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Forskere fra andre fagområder kan være mer drevne i utfordringsdrevet forskning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Tverrfaglighet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Relevans for utlysningen (temaet)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KSP: Tenk tidlig på partnere «der ute». Husk reell deltakelse og medvirkning på 10 prosent av totalkostnadene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Legg gjerne ved forslag til habile, internasjonale eksperter</a:t>
            </a:r>
          </a:p>
          <a:p>
            <a:endParaRPr lang="nb-NO" sz="20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Hver utlysning/tema har kontaktpersoner – ta kontakt med dem for spørsmål</a:t>
            </a:r>
          </a:p>
          <a:p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4387AE4-9C8B-E268-3FE1-AAE3E6F4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762000"/>
            <a:ext cx="6841301" cy="817418"/>
          </a:xfrm>
        </p:spPr>
        <p:txBody>
          <a:bodyPr/>
          <a:lstStyle/>
          <a:p>
            <a:r>
              <a:rPr lang="nb-NO" b="1" dirty="0"/>
              <a:t>Oppsummering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A191E9-5956-C22B-F325-FC9720C835B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687D2F-76CB-BB2B-4EF9-336FF18310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8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57731-66F2-64A4-7014-7ACD8D5E1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69" y="1496291"/>
            <a:ext cx="10604017" cy="5153891"/>
          </a:xfrm>
        </p:spPr>
        <p:txBody>
          <a:bodyPr/>
          <a:lstStyle/>
          <a:p>
            <a:pPr marL="486900" indent="-342900"/>
            <a:r>
              <a:rPr lang="nb-NO" sz="2000" dirty="0"/>
              <a:t>Vi trenger et bredere kunnskapsgrunnlag for å håndtere samfunnsutfordringer og styrke humanisters bidrag til utfordringsdrevet forskning </a:t>
            </a:r>
          </a:p>
          <a:p>
            <a:pPr marL="486900" indent="-342900"/>
            <a:endParaRPr lang="nb-NO" sz="2000" dirty="0"/>
          </a:p>
          <a:p>
            <a:pPr marL="486900" indent="-342900"/>
            <a:r>
              <a:rPr lang="nb-NO" sz="2000" dirty="0"/>
              <a:t>Vi ønsker å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mobilisere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humanioramiljøene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til å søke tematiske utlysninger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Forskningsrådet har mål om at 5 prosent av tildelingene skal gå til humaniora (nå 3,6 prosent)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Egne midler for å styrke humaniora i spesielt relevante tematiske utlysninger</a:t>
            </a:r>
          </a:p>
          <a:p>
            <a:pPr marL="882000" lvl="2" indent="0">
              <a:buNone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b="1" dirty="0"/>
              <a:t>Flere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/>
              <a:t>utlysninger enn tidligere åpner for eller etterspør humaniora </a:t>
            </a:r>
            <a:endParaRPr lang="nb-NO" sz="2000" dirty="0">
              <a:solidFill>
                <a:srgbClr val="FF0000"/>
              </a:solidFill>
            </a:endParaRPr>
          </a:p>
          <a:p>
            <a:endParaRPr lang="nb-NO" sz="2000" dirty="0"/>
          </a:p>
          <a:p>
            <a:r>
              <a:rPr lang="nb-NO" sz="2000" dirty="0"/>
              <a:t>Program for </a:t>
            </a:r>
            <a:r>
              <a:rPr lang="nb-NO" sz="2000" dirty="0" err="1"/>
              <a:t>webinaret</a:t>
            </a:r>
            <a:endParaRPr lang="nb-NO" sz="2000" dirty="0"/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/>
              <a:t>Omtale av Forskerprosjekt- og Samarbeidsprosjekt-utlysninger med frist 5. mars med temaer hvor humanistiske perspektiver er, kan eller bør være relevant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/>
              <a:t>Karen Lykke, SUM, UiO: Hvordan lykkes med et </a:t>
            </a:r>
            <a:r>
              <a:rPr lang="nb-NO" sz="2000" dirty="0" err="1"/>
              <a:t>humanioratungt</a:t>
            </a:r>
            <a:r>
              <a:rPr lang="nb-NO" sz="2000" dirty="0"/>
              <a:t> KSP-prosjekt? 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/>
              <a:t>Spørsmål og svar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7803580-1205-8311-5F15-A267AC769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884583"/>
            <a:ext cx="6841301" cy="674053"/>
          </a:xfrm>
        </p:spPr>
        <p:txBody>
          <a:bodyPr/>
          <a:lstStyle/>
          <a:p>
            <a:r>
              <a:rPr lang="nb-NO" b="1" dirty="0"/>
              <a:t>Hvorfor </a:t>
            </a:r>
            <a:r>
              <a:rPr lang="nb-NO" b="1" dirty="0" err="1"/>
              <a:t>webinar</a:t>
            </a:r>
            <a:r>
              <a:rPr lang="nb-NO" b="1" dirty="0"/>
              <a:t> – program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0AB653-4AFA-2441-B99C-B6816797832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0FA3AC-CD9C-F9B9-D386-4197B779E93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42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006CF0E-D26B-9992-65AD-291289F956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745883"/>
            <a:ext cx="9421913" cy="4086326"/>
          </a:xfrm>
        </p:spPr>
        <p:txBody>
          <a:bodyPr/>
          <a:lstStyle/>
          <a:p>
            <a:r>
              <a:rPr lang="nb-NO" sz="2000" dirty="0"/>
              <a:t>Formål: Forskerprosjekter (FP) skal stimulere til forskning av høy kvalitet som kan møte utfordringer og problemstillinger beskrevet under de enkelte temaene i utlysningen</a:t>
            </a:r>
          </a:p>
          <a:p>
            <a:endParaRPr lang="nb-NO" sz="2000" dirty="0"/>
          </a:p>
          <a:p>
            <a:r>
              <a:rPr lang="nb-NO" sz="2000" dirty="0"/>
              <a:t>Mest relevante utlysninger: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Arealer under press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Forskning som følger opp Sannhets- og forsoningskommisjonens rapport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Velferdssamfunnets bærekraft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Asia i endring</a:t>
            </a:r>
          </a:p>
          <a:p>
            <a:pPr marL="144000" indent="0">
              <a:buNone/>
            </a:pPr>
            <a:endParaRPr lang="nb-NO" sz="2000" dirty="0"/>
          </a:p>
          <a:p>
            <a:pPr marL="486900" indent="-342900"/>
            <a:r>
              <a:rPr lang="nb-NO" sz="2000" b="1" dirty="0"/>
              <a:t>Frist: 5. mars kl. 1300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lvl="1"/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D9B72CD-2CB1-E764-DB0B-2D4E27E4A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025792"/>
            <a:ext cx="8923905" cy="720090"/>
          </a:xfrm>
        </p:spPr>
        <p:txBody>
          <a:bodyPr/>
          <a:lstStyle/>
          <a:p>
            <a:r>
              <a:rPr lang="nb-NO" b="1" dirty="0">
                <a:solidFill>
                  <a:srgbClr val="1F1F1F"/>
                </a:solidFill>
              </a:rPr>
              <a:t>Del 1: Utlysning av forskerprosjekter – relevante temaer</a:t>
            </a:r>
            <a:br>
              <a:rPr lang="nb-NO" b="0" i="0" dirty="0">
                <a:solidFill>
                  <a:srgbClr val="1F1F1F"/>
                </a:solidFill>
                <a:effectLst/>
                <a:latin typeface="Neue Montreal"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3A9456-F0C9-DC84-F798-38E558DC7ED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D7DA36-75CC-94D2-5299-F24BA871097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84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2C26212-C3E5-15C1-CBD5-C827EC383B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69" y="1186453"/>
            <a:ext cx="10927239" cy="5385917"/>
          </a:xfrm>
        </p:spPr>
        <p:txBody>
          <a:bodyPr/>
          <a:lstStyle/>
          <a:p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sjette</a:t>
            </a:r>
            <a:r>
              <a:rPr lang="nb-NO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 utlysning av Arealer under press-forskning, men første gang som </a:t>
            </a:r>
            <a:r>
              <a:rPr lang="nb-NO" sz="20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forskerprosjekt</a:t>
            </a:r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Mål: </a:t>
            </a:r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Midlene skal gå til uavhengig og kritisk forskning om forvaltning og bruk av arealer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 omhandle </a:t>
            </a:r>
            <a:r>
              <a:rPr lang="nb-NO" sz="2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eller flere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følgende tematikker:</a:t>
            </a:r>
            <a:endParaRPr lang="nb-NO" sz="2000" dirty="0">
              <a:solidFill>
                <a:srgbClr val="1F1F1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Samfunnsmessige, kulturelle eller institusjonelle barrierer og muligheter for mer helhetlig forvaltning og bruk av arealer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Handlingsalternativer og veivalg ved usikkerhet og konflikt om kunnskapsgrunnlaget 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Konsekvenser av maktforhold, ulike interesser og verdisyn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Redusert forbruk av arealer og naturressurser for rettferdig omstilling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Tverrfaglighet, relevans for norske forhold, utfordringer knyttet til natur og/eller klima er blant de øvrige prioriteringene</a:t>
            </a:r>
          </a:p>
          <a:p>
            <a:endParaRPr lang="nb-NO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Blant prosjektene som innvilges ønsker vi tematisk bredde og prosjekter hvor humanistiske perspektiver inngår</a:t>
            </a:r>
          </a:p>
          <a:p>
            <a:endParaRPr lang="nb-NO" sz="2000" dirty="0">
              <a:latin typeface="Neue Montre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D2887B8-FE58-DA16-A57B-F33945E3B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612981"/>
            <a:ext cx="6841301" cy="437445"/>
          </a:xfrm>
        </p:spPr>
        <p:txBody>
          <a:bodyPr/>
          <a:lstStyle/>
          <a:p>
            <a:r>
              <a:rPr lang="nb-NO" b="1" dirty="0"/>
              <a:t>63 mill. kr til arealer under press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C9FD70-924F-2595-D046-93C020807E4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93EBB6-501F-08EF-671C-A5BB9A9BB1F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88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A279B62-21F5-8D59-7ACB-857E914A37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579418"/>
            <a:ext cx="11237077" cy="5214347"/>
          </a:xfrm>
        </p:spPr>
        <p:txBody>
          <a:bodyPr/>
          <a:lstStyle/>
          <a:p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Mål: Prosjektene må handle om samiske forhold og/eller forhold som angår de nasjonale minoritetene skogfinner og kvener/norskfinner og/eller om forholdet mellom samer og de to nasjonale minoritetene og majoritetssamfunnet.  </a:t>
            </a:r>
            <a:endParaRPr lang="nb-N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En oppfølging av Sannhets- og forsoningskommisjonens rapport og kunnskapsbehov derfra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Brede temaer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helse, utdanning, velferd og levekår 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språk, historie, kultur og kulturmiljø 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klima- og miljø, konsekvenser av energiomstilling og -infrastruktur, natur- og arealforvaltning  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offentlig forvaltning og politikkutforming 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Prioriteringer ellers: Tverrfaglighet, formidling, referansegruppe, rekruttering, samarbeid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å dekke alle temaene og at kvener/norskfinner og skogfinner inngår i et eller flere prosjekter</a:t>
            </a: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DEAD8A9-2FA4-20FB-9D41-3DE162A3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612980"/>
            <a:ext cx="10386007" cy="887829"/>
          </a:xfrm>
        </p:spPr>
        <p:txBody>
          <a:bodyPr/>
          <a:lstStyle/>
          <a:p>
            <a:r>
              <a:rPr lang="nb-NO" b="1" dirty="0"/>
              <a:t>82 mill. kr til samisk, kvensk/norskfinsk og skogfinsk kultur- og samfunnsutvikling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18950C-E5FD-4FC6-FD0B-1579D7811E6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F473A8-EC00-EF16-80A3-E9CEB240FA2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2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812B0C1-4D6C-1B1B-663A-61154F4F11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246908"/>
            <a:ext cx="10495339" cy="5611091"/>
          </a:xfrm>
        </p:spPr>
        <p:txBody>
          <a:bodyPr/>
          <a:lstStyle/>
          <a:p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Mål: hvordan</a:t>
            </a:r>
            <a:r>
              <a:rPr lang="nb-NO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forstå og møte de store samfunnsutfordringene (og -mulighetene) det norske velferdssamfunnet står overfor når det gjelder dets økonomiske og sosiale bærekraft – jf. Langtidsplanen</a:t>
            </a:r>
            <a:r>
              <a:rPr lang="nb-NO" sz="20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område «Tillit og fellesskap»</a:t>
            </a:r>
          </a:p>
          <a:p>
            <a:endParaRPr lang="nb-NO" sz="2000" b="1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«Utvide» velferdsforskningen til i større grad dra inn historiske og kulturelle perspektiver. Også slike kan gi «</a:t>
            </a:r>
            <a:r>
              <a:rPr lang="nb-NO" sz="20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 av høy kvalitet som skal styrke kunnskapsgrunnlaget for politikk- og samfunnsutvikling»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Legitimitet for, tillit til eller oppslutning om velferdssamfunnets institusjoner, grunnleggende normer og verdier i velferdsstaten 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Samfunnsdeltakelse og -tilhørighet for individer og grupper: Inkludering og ekskludering i arbeid og samfunnsliv, former for sosial og økonomisk ulikhet.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Velferdstjenestenes effektivitet, organisering, styring eller forvaltning.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8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prioriteringer: Nasjonalt og internasjonalt samarbeid, tverrfaglighet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Porteføljevurdering: Ønsker kultur-, normativ og historisk </a:t>
            </a:r>
            <a:r>
              <a:rPr lang="nb-NO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perspektivert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velferdsforskning; dekke utlysningens tematiske bredde og få inn nye spørsmål og temaer til feltet</a:t>
            </a:r>
            <a:endParaRPr lang="nb-NO" i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311918A-CDED-E728-1062-145D559B8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680133"/>
            <a:ext cx="9620694" cy="468536"/>
          </a:xfrm>
        </p:spPr>
        <p:txBody>
          <a:bodyPr/>
          <a:lstStyle/>
          <a:p>
            <a:r>
              <a:rPr lang="nb-NO" b="1" dirty="0"/>
              <a:t>110 mill. kr til forskning velferdssamfunnets bærekraft</a:t>
            </a:r>
            <a:endParaRPr lang="nb-NO" b="1" dirty="0">
              <a:highlight>
                <a:srgbClr val="FFFF00"/>
              </a:highlight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1956B6-07A9-5B71-1A2B-64522E616FD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963E3F-D2CD-3984-E2FC-6DBB5048E85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05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559BE0A-CA7E-615F-20DE-B9B9A4BB88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69" y="1254466"/>
            <a:ext cx="10167347" cy="5176151"/>
          </a:xfrm>
        </p:spPr>
        <p:txBody>
          <a:bodyPr/>
          <a:lstStyle/>
          <a:p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Utviklings-, utenriks- og sikkerhetspolitiske problemstillinger og temaer knyttet til samfunns- og økonomiske utfordringer i Asia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mill. øremerket til forsknings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 med indiske forskere-/miljøer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 rolle- og oppgavefordeling</a:t>
            </a:r>
          </a:p>
          <a:p>
            <a:pPr marL="954900" lvl="1" indent="-342900">
              <a:buFont typeface="Arial" panose="020B0604020202020204" pitchFamily="34" charset="0"/>
              <a:buChar char="•"/>
            </a:pPr>
            <a:endParaRPr lang="nb-NO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 forskningstemaer, se dokumentet «Asia i endring» (lenke i utlysningen) 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 India-samarbeidet, se dokumentet «Regjeringens strategi og handlingsplan for samarbeid med India, Norge-India 2030» (lenke i utlysningen)</a:t>
            </a:r>
            <a:endParaRPr lang="nb-NO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Prioriteringer ellers: 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ydelig beskrive hvordan prosjektet er relevant for og bidrar til å fremme økonomisk utvikling og løse utviklingsutfordringer i land på OECD DAC-listen</a:t>
            </a:r>
          </a:p>
          <a:p>
            <a:endParaRPr lang="nb-NO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ønsker bl.a. g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balanse mellom ulike temaområder</a:t>
            </a:r>
            <a:r>
              <a:rPr lang="nb-NO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 flere prosjekter der humanistiske perspektiver inngår i forskningen </a:t>
            </a:r>
          </a:p>
          <a:p>
            <a:endParaRPr lang="nb-NO" sz="2000" dirty="0">
              <a:latin typeface="Neue Montreal"/>
            </a:endParaRPr>
          </a:p>
          <a:p>
            <a:endParaRPr lang="nb-NO" sz="2000" dirty="0">
              <a:latin typeface="Neue Montre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7E2244-774A-9B54-E4F3-BB8A3330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725474"/>
            <a:ext cx="6841301" cy="528992"/>
          </a:xfrm>
        </p:spPr>
        <p:txBody>
          <a:bodyPr/>
          <a:lstStyle/>
          <a:p>
            <a:r>
              <a:rPr lang="nb-NO" b="1" dirty="0"/>
              <a:t>50 mill. kr til forskning på Asia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3FB6E5-8A38-03D6-7BD0-A4604F69532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6756EE-A6DF-E769-1480-DA5AC1D529C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34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006CF0E-D26B-9992-65AD-291289F956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9421913" cy="3741003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Formålet med KSP er å stimulere forskningsorganisasjoner til å samarbeide med relevante samfunns- og næringsaktører for å utvikle ny kunnskap og bygge forskningskompetanse som er nødvendig for å møte viktige samfunnsutfordringer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Som for FP er det en forskningsorganisasjon som er søker og prosjektansvarlig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Det er særlig mht. 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partnere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at KSP skiller seg fra FP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Minst to samarbeidspartnere 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utenfor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forskningssektor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Intensjonsbrev fra partnerne, forklare roller og oppgaver</a:t>
            </a:r>
          </a:p>
          <a:p>
            <a:pPr marL="897750" lvl="1" indent="-285750">
              <a:buFont typeface="Courier New" panose="02070309020205020404" pitchFamily="49" charset="0"/>
              <a:buChar char="o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Medvirkningskrav – minst 10 prosent av totalkostnadene skal brukes hos samarbeidspartnerne (men ikke krav om finansiering fra disse)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D9B72CD-2CB1-E764-DB0B-2D4E27E4A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1F1F1F"/>
                </a:solidFill>
              </a:rPr>
              <a:t>Del 2: Samarbeidsprosjekter</a:t>
            </a:r>
            <a:r>
              <a:rPr lang="nb-NO" b="1" i="0" dirty="0">
                <a:solidFill>
                  <a:srgbClr val="1F1F1F"/>
                </a:solidFill>
                <a:effectLst/>
              </a:rPr>
              <a:t> for å møte utfordringer i samfunn og næringsliv – KSP </a:t>
            </a:r>
            <a:br>
              <a:rPr lang="nb-NO" b="0" i="0" dirty="0">
                <a:solidFill>
                  <a:srgbClr val="1F1F1F"/>
                </a:solidFill>
                <a:effectLst/>
                <a:latin typeface="Neue Montreal"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3A9456-F0C9-DC84-F798-38E558DC7ED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D7DA36-75CC-94D2-5299-F24BA871097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3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3F24A-F501-0BEC-3ADB-84A1C62E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D5FA715-2CBE-6B1A-17B8-E7B387BB69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1745883"/>
            <a:ext cx="9421913" cy="4086326"/>
          </a:xfrm>
        </p:spPr>
        <p:txBody>
          <a:bodyPr/>
          <a:lstStyle/>
          <a:p>
            <a:r>
              <a:rPr lang="nb-NO" sz="2000" dirty="0"/>
              <a:t>Mest relevante utlysninger: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Helse: utsatte grupper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Samfunnssikkerhet og beredskap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Energiomstilling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Mat, miljø, klima og folkehelse</a:t>
            </a:r>
          </a:p>
          <a:p>
            <a:pPr marL="954900" lvl="1" indent="-342900">
              <a:buFont typeface="Courier New" panose="02070309020205020404" pitchFamily="49" charset="0"/>
              <a:buChar char="o"/>
            </a:pPr>
            <a:r>
              <a:rPr lang="nb-NO" sz="2000" dirty="0"/>
              <a:t>Forskning i museene</a:t>
            </a:r>
          </a:p>
          <a:p>
            <a:pPr marL="486900" indent="-342900"/>
            <a:endParaRPr lang="nb-NO" sz="2000" dirty="0"/>
          </a:p>
          <a:p>
            <a:pPr marL="486900" indent="-342900"/>
            <a:r>
              <a:rPr lang="nb-NO" sz="2000" b="1" dirty="0"/>
              <a:t>Frist: 5. mars kl. 1300</a:t>
            </a:r>
          </a:p>
          <a:p>
            <a:pPr marL="486900" indent="-342900"/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612000" lvl="1" indent="0">
              <a:buNone/>
            </a:pPr>
            <a:endParaRPr lang="nb-NO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612000" lvl="1" indent="0">
              <a:buNone/>
            </a:pPr>
            <a:endParaRPr lang="nb-NO" sz="2000" dirty="0"/>
          </a:p>
          <a:p>
            <a:pPr marL="612000" lvl="1" indent="0">
              <a:buNone/>
            </a:pPr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marL="954900" lvl="1" indent="-342900">
              <a:buFont typeface="Courier New" panose="02070309020205020404" pitchFamily="49" charset="0"/>
              <a:buChar char="o"/>
            </a:pPr>
            <a:endParaRPr lang="nb-NO" sz="2000" dirty="0"/>
          </a:p>
          <a:p>
            <a:pPr lvl="1"/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42999AD-1D10-11CA-E858-B9CF8F8F6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025792"/>
            <a:ext cx="8381465" cy="720090"/>
          </a:xfrm>
        </p:spPr>
        <p:txBody>
          <a:bodyPr/>
          <a:lstStyle/>
          <a:p>
            <a:r>
              <a:rPr lang="nb-NO" b="1" dirty="0">
                <a:solidFill>
                  <a:srgbClr val="1F1F1F"/>
                </a:solidFill>
              </a:rPr>
              <a:t>Utlysning av samarbeidsprosjekter – relevante temaer</a:t>
            </a:r>
            <a:br>
              <a:rPr lang="nb-NO" b="0" i="0" dirty="0">
                <a:solidFill>
                  <a:srgbClr val="1F1F1F"/>
                </a:solidFill>
                <a:effectLst/>
                <a:latin typeface="Neue Montreal"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41F4D-D642-25F9-B6A2-FED3C9BCCFC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13.01.2025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92CE96-305E-5430-1B5F-9CBAB8FF009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26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rsknings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F0FE"/>
      </a:accent1>
      <a:accent2>
        <a:srgbClr val="FFD2CF"/>
      </a:accent2>
      <a:accent3>
        <a:srgbClr val="E09F31"/>
      </a:accent3>
      <a:accent4>
        <a:srgbClr val="767C00"/>
      </a:accent4>
      <a:accent5>
        <a:srgbClr val="00522D"/>
      </a:accent5>
      <a:accent6>
        <a:srgbClr val="00203E"/>
      </a:accent6>
      <a:hlink>
        <a:srgbClr val="000000"/>
      </a:hlink>
      <a:folHlink>
        <a:srgbClr val="000000"/>
      </a:folHlink>
    </a:clrScheme>
    <a:fontScheme name="Forskningsrådet">
      <a:majorFont>
        <a:latin typeface="Arial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01 Forskningsradet.potx" id="{826C10EA-6D3C-4505-9734-3C5317157B25}" vid="{C669D3F4-8C5D-4516-A93A-1A2B2561F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feaa13a8-ff43-4ca6-9bec-5b64dcde6bf6" xsi:nil="true"/>
    <M_x00f8_tedato xmlns="feaa13a8-ff43-4ca6-9bec-5b64dcde6bf6" xsi:nil="true"/>
    <Tema xmlns="feaa13a8-ff43-4ca6-9bec-5b64dcde6bf6" xsi:nil="true"/>
    <lcf76f155ced4ddcb4097134ff3c332f xmlns="feaa13a8-ff43-4ca6-9bec-5b64dcde6bf6">
      <Terms xmlns="http://schemas.microsoft.com/office/infopath/2007/PartnerControls"/>
    </lcf76f155ced4ddcb4097134ff3c332f>
    <Kanal xmlns="feaa13a8-ff43-4ca6-9bec-5b64dcde6bf6" xsi:nil="true"/>
    <TaxCatchAll xmlns="b698ac79-4e05-437f-8025-203a531218a5" xsi:nil="true"/>
    <o555f8cf5d90444ca1fa4607ada592d4 xmlns="feaa13a8-ff43-4ca6-9bec-5b64dcde6bf6">
      <Terms xmlns="http://schemas.microsoft.com/office/infopath/2007/PartnerControls"/>
    </o555f8cf5d90444ca1fa4607ada592d4>
    <n9672ec110ad4304bbf5de3054926027 xmlns="feaa13a8-ff43-4ca6-9bec-5b64dcde6bf6">
      <Terms xmlns="http://schemas.microsoft.com/office/infopath/2007/PartnerControls"/>
    </n9672ec110ad4304bbf5de3054926027>
    <M_x00e5_lgruppe xmlns="feaa13a8-ff43-4ca6-9bec-5b64dcde6b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31572D17F09343834D6B0EB5C729F3" ma:contentTypeVersion="31" ma:contentTypeDescription="Opprett et nytt dokument." ma:contentTypeScope="" ma:versionID="337f4a33753b1e9732189684c7e63b07">
  <xsd:schema xmlns:xsd="http://www.w3.org/2001/XMLSchema" xmlns:xs="http://www.w3.org/2001/XMLSchema" xmlns:p="http://schemas.microsoft.com/office/2006/metadata/properties" xmlns:ns2="feaa13a8-ff43-4ca6-9bec-5b64dcde6bf6" xmlns:ns3="b698ac79-4e05-437f-8025-203a531218a5" targetNamespace="http://schemas.microsoft.com/office/2006/metadata/properties" ma:root="true" ma:fieldsID="61472f1ab3d98dd6e02a168d76d622f5" ns2:_="" ns3:_="">
    <xsd:import namespace="feaa13a8-ff43-4ca6-9bec-5b64dcde6bf6"/>
    <xsd:import namespace="b698ac79-4e05-437f-8025-203a531218a5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Kanal" minOccurs="0"/>
                <xsd:element ref="ns2:M_x00e5_lgruppe" minOccurs="0"/>
                <xsd:element ref="ns2:Tem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9672ec110ad4304bbf5de3054926027" minOccurs="0"/>
                <xsd:element ref="ns3:TaxCatchAll" minOccurs="0"/>
                <xsd:element ref="ns2:o555f8cf5d90444ca1fa4607ada592d4" minOccurs="0"/>
                <xsd:element ref="ns2:MediaLengthInSeconds" minOccurs="0"/>
                <xsd:element ref="ns2:lcf76f155ced4ddcb4097134ff3c332f" minOccurs="0"/>
                <xsd:element ref="ns2:M_x00f8_tedat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13a8-ff43-4ca6-9bec-5b64dcde6bf6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format="Dropdown" ma:internalName="Dokumenttype" ma:readOnly="false">
      <xsd:simpleType>
        <xsd:restriction base="dms:Choice">
          <xsd:enumeration value="Analyse"/>
          <xsd:enumeration value="Bilde"/>
          <xsd:enumeration value="Design"/>
          <xsd:enumeration value="Innlegg"/>
          <xsd:enumeration value="Kronikk"/>
          <xsd:enumeration value="Ledermøtesak"/>
          <xsd:enumeration value="Nyhetssak"/>
          <xsd:enumeration value="Plan"/>
          <xsd:enumeration value="Presentasjon"/>
          <xsd:enumeration value="Pressemelding"/>
          <xsd:enumeration value="Rapport"/>
          <xsd:enumeration value="Referat"/>
          <xsd:enumeration value="Rådata"/>
          <xsd:enumeration value="Styresak"/>
          <xsd:enumeration value="Talepunkter"/>
          <xsd:enumeration value="Undersøkelse"/>
        </xsd:restriction>
      </xsd:simpleType>
    </xsd:element>
    <xsd:element name="Kanal" ma:index="4" nillable="true" ma:displayName="Kanal" ma:format="Dropdown" ma:internalName="Kanal" ma:readOnly="false">
      <xsd:simpleType>
        <xsd:restriction base="dms:Choice">
          <xsd:enumeration value="Arrangement"/>
          <xsd:enumeration value="Fagpresse"/>
          <xsd:enumeration value="Intranett"/>
          <xsd:enumeration value="Lokalmedia"/>
          <xsd:enumeration value="Nettsted"/>
          <xsd:enumeration value="Nyhetsbrev"/>
          <xsd:enumeration value="Nysgjerrigper.no"/>
          <xsd:enumeration value="Riksmedia"/>
          <xsd:enumeration value="Skattefunn.no"/>
          <xsd:enumeration value="Sosiale media"/>
        </xsd:restriction>
      </xsd:simpleType>
    </xsd:element>
    <xsd:element name="M_x00e5_lgruppe" ma:index="5" nillable="true" ma:displayName="Målgruppe" ma:format="Dropdown" ma:internalName="M_x00e5_lgruppe" ma:readOnly="false">
      <xsd:simpleType>
        <xsd:restriction base="dms:Choice">
          <xsd:enumeration value="Ansatte"/>
          <xsd:enumeration value="Barn og unge"/>
          <xsd:enumeration value="Befolkning"/>
          <xsd:enumeration value="Departementer"/>
          <xsd:enumeration value="Fageksperter"/>
          <xsd:enumeration value="Forskningsorganisasjoner"/>
          <xsd:enumeration value="Institutter"/>
          <xsd:enumeration value="Interessenter"/>
          <xsd:enumeration value="Ledere internt"/>
          <xsd:enumeration value="Næringsliv"/>
          <xsd:enumeration value="Offentlig sektor"/>
          <xsd:enumeration value="Politikere"/>
          <xsd:enumeration value="Søkere"/>
        </xsd:restriction>
      </xsd:simpleType>
    </xsd:element>
    <xsd:element name="Tema" ma:index="7" nillable="true" ma:displayName="Tema" ma:internalName="T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ærekraftig utvikling"/>
                    <xsd:enumeration value="Forskningsformidling"/>
                    <xsd:enumeration value="Forskningspolitikk"/>
                    <xsd:enumeration value="Grønt skifte"/>
                    <xsd:enumeration value="Hav"/>
                    <xsd:enumeration value="Helse og velferd"/>
                    <xsd:enumeration value="Internasjonalt"/>
                    <xsd:enumeration value="Korona-ekspertrolle"/>
                    <xsd:enumeration value="Næringsliv"/>
                    <xsd:enumeration value="Offentlig sektor"/>
                    <xsd:enumeration value="Organisasjon"/>
                    <xsd:enumeration value="Samhørighet og globalisering"/>
                    <xsd:enumeration value="Teknologi og digitaliser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n9672ec110ad4304bbf5de3054926027" ma:index="21" nillable="true" ma:taxonomy="true" ma:internalName="n9672ec110ad4304bbf5de3054926027" ma:taxonomyFieldName="_x00c5_r" ma:displayName="År" ma:readOnly="false" ma:default="" ma:fieldId="{79672ec1-10ad-4304-bbf5-de3054926027}" ma:sspId="26cff002-41dc-47c6-9720-c7756c5075c9" ma:termSetId="13d025f8-819f-44d5-a2f7-55fd601ec1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55f8cf5d90444ca1fa4607ada592d4" ma:index="27" nillable="true" ma:taxonomy="true" ma:internalName="o555f8cf5d90444ca1fa4607ada592d4" ma:taxonomyFieldName="S_x00f8_knadstype" ma:displayName="Søknadstype" ma:readOnly="false" ma:default="" ma:fieldId="{8555f8cf-5d90-444c-a1fa-4607ada592d4}" ma:sspId="26cff002-41dc-47c6-9720-c7756c5075c9" ma:termSetId="ddbdb09e-41b3-4d16-aacd-f27f7de5e1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Bildemerkelapper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_x00f8_tedato" ma:index="33" nillable="true" ma:displayName="Møtedato" ma:format="DateOnly" ma:internalName="M_x00f8_tedato">
      <xsd:simpleType>
        <xsd:restriction base="dms:DateTim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8ac79-4e05-437f-8025-203a5312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2d3b919c-2f54-4a64-8de4-7cbdb830932a}" ma:internalName="TaxCatchAll" ma:readOnly="false" ma:showField="CatchAllData" ma:web="b698ac79-4e05-437f-8025-203a53121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 ma:index="29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67587-3520-4217-9F1E-605A649011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CF2C74-D5BB-4B28-B1FA-D975F9733A02}">
  <ds:schemaRefs>
    <ds:schemaRef ds:uri="http://schemas.microsoft.com/office/2006/metadata/properties"/>
    <ds:schemaRef ds:uri="aea83be9-2896-4522-a1cc-ab32c43a2f13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56d02eb-e9b3-4582-93d7-14ec5dcaa72a"/>
  </ds:schemaRefs>
</ds:datastoreItem>
</file>

<file path=customXml/itemProps3.xml><?xml version="1.0" encoding="utf-8"?>
<ds:datastoreItem xmlns:ds="http://schemas.openxmlformats.org/officeDocument/2006/customXml" ds:itemID="{2C9182F5-567D-4CAF-888D-481B0DB8391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460</TotalTime>
  <Words>1706</Words>
  <Application>Microsoft Office PowerPoint</Application>
  <PresentationFormat>Widescreen</PresentationFormat>
  <Paragraphs>243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IBM Plex Mono</vt:lpstr>
      <vt:lpstr>Neue Montreal</vt:lpstr>
      <vt:lpstr>Times New Roman</vt:lpstr>
      <vt:lpstr>Wingdings</vt:lpstr>
      <vt:lpstr>Office-tema</vt:lpstr>
      <vt:lpstr>   Tematiske utlysninger som etterspør humaniora  Søkerwebinar 13.1</vt:lpstr>
      <vt:lpstr>Hvorfor webinar – program</vt:lpstr>
      <vt:lpstr>Del 1: Utlysning av forskerprosjekter – relevante temaer </vt:lpstr>
      <vt:lpstr>63 mill. kr til arealer under press </vt:lpstr>
      <vt:lpstr>82 mill. kr til samisk, kvensk/norskfinsk og skogfinsk kultur- og samfunnsutvikling</vt:lpstr>
      <vt:lpstr>110 mill. kr til forskning velferdssamfunnets bærekraft</vt:lpstr>
      <vt:lpstr>50 mill. kr til forskning på Asia</vt:lpstr>
      <vt:lpstr>Del 2: Samarbeidsprosjekter for å møte utfordringer i samfunn og næringsliv – KSP  </vt:lpstr>
      <vt:lpstr>Utlysning av samarbeidsprosjekter – relevante temaer </vt:lpstr>
      <vt:lpstr>93 mill. kr til forebygging, behandling og tjenester for utsatte grupper  </vt:lpstr>
      <vt:lpstr>144 mill. kr til forskning for økt samfunnssikkerhet og beredskap </vt:lpstr>
      <vt:lpstr>60 mill. kr til energiomstilling og virkninger for samfunn, klima og natur </vt:lpstr>
      <vt:lpstr>97 mill. kr til forskning på mat, miljø, klima og folkehelse </vt:lpstr>
      <vt:lpstr>30 mill. kr til forskning i museene</vt:lpstr>
      <vt:lpstr>I tillegg – sjekk ut andre utlysninger</vt:lpstr>
      <vt:lpstr>Oppsummering </vt:lpstr>
    </vt:vector>
  </TitlesOfParts>
  <Company>RCN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 Lunde Larsen</dc:creator>
  <cp:lastModifiedBy>Christian Lund</cp:lastModifiedBy>
  <cp:revision>18</cp:revision>
  <dcterms:created xsi:type="dcterms:W3CDTF">2024-12-05T14:30:38Z</dcterms:created>
  <dcterms:modified xsi:type="dcterms:W3CDTF">2025-01-13T10:04:25Z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0x010100A631572D17F09343834D6B0EB5C729F3</vt:lpwstr>
  </property>
  <property fmtid="{D5CDD505-2E9C-101B-9397-08002B2CF9AE}" pid="3" name="MediaServiceImageTags">
    <vt:lpwstr/>
  </property>
  <property fmtid="{D5CDD505-2E9C-101B-9397-08002B2CF9AE}" pid="4" name="MSIP_Label_c57cc846-0bc0-43b9-8353-a5d3a5c07e06_Enabled">
    <vt:lpwstr>true</vt:lpwstr>
  </property>
  <property fmtid="{D5CDD505-2E9C-101B-9397-08002B2CF9AE}" pid="5" name="MSIP_Label_c57cc846-0bc0-43b9-8353-a5d3a5c07e06_SetDate">
    <vt:lpwstr>2024-12-05T14:45:17Z</vt:lpwstr>
  </property>
  <property fmtid="{D5CDD505-2E9C-101B-9397-08002B2CF9AE}" pid="6" name="MSIP_Label_c57cc846-0bc0-43b9-8353-a5d3a5c07e06_Method">
    <vt:lpwstr>Privileged</vt:lpwstr>
  </property>
  <property fmtid="{D5CDD505-2E9C-101B-9397-08002B2CF9AE}" pid="7" name="MSIP_Label_c57cc846-0bc0-43b9-8353-a5d3a5c07e06_Name">
    <vt:lpwstr>c57cc846-0bc0-43b9-8353-a5d3a5c07e06</vt:lpwstr>
  </property>
  <property fmtid="{D5CDD505-2E9C-101B-9397-08002B2CF9AE}" pid="8" name="MSIP_Label_c57cc846-0bc0-43b9-8353-a5d3a5c07e06_SiteId">
    <vt:lpwstr>a9b13882-99a6-4b28-9368-b64c69bf0256</vt:lpwstr>
  </property>
  <property fmtid="{D5CDD505-2E9C-101B-9397-08002B2CF9AE}" pid="9" name="MSIP_Label_c57cc846-0bc0-43b9-8353-a5d3a5c07e06_ActionId">
    <vt:lpwstr>b05784b5-dd87-4fe6-9db2-e0d12a22979e</vt:lpwstr>
  </property>
  <property fmtid="{D5CDD505-2E9C-101B-9397-08002B2CF9AE}" pid="10" name="MSIP_Label_c57cc846-0bc0-43b9-8353-a5d3a5c07e06_ContentBits">
    <vt:lpwstr>0</vt:lpwstr>
  </property>
  <property fmtid="{D5CDD505-2E9C-101B-9397-08002B2CF9AE}" pid="11" name="S_x00f8_knadstype">
    <vt:lpwstr/>
  </property>
  <property fmtid="{D5CDD505-2E9C-101B-9397-08002B2CF9AE}" pid="12" name="_x00c5_r">
    <vt:lpwstr/>
  </property>
  <property fmtid="{D5CDD505-2E9C-101B-9397-08002B2CF9AE}" pid="13" name="Søknadstype">
    <vt:lpwstr/>
  </property>
  <property fmtid="{D5CDD505-2E9C-101B-9397-08002B2CF9AE}" pid="14" name="År">
    <vt:lpwstr/>
  </property>
</Properties>
</file>